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72" r:id="rId3"/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6858000" cx="9144000"/>
  <p:notesSz cx="6858000" cy="9144000"/>
  <p:embeddedFontLst>
    <p:embeddedFont>
      <p:font typeface="Raleway"/>
      <p:regular r:id="rId47"/>
      <p:bold r:id="rId48"/>
      <p:italic r:id="rId49"/>
      <p:boldItalic r:id="rId50"/>
    </p:embeddedFont>
    <p:embeddedFont>
      <p:font typeface="Source Sans Pro"/>
      <p:regular r:id="rId51"/>
      <p:bold r:id="rId52"/>
      <p:italic r:id="rId53"/>
      <p:boldItalic r:id="rId54"/>
    </p:embeddedFont>
    <p:embeddedFont>
      <p:font typeface="Varela"/>
      <p:regular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Raleway-bold.fntdata"/><Relationship Id="rId47" Type="http://schemas.openxmlformats.org/officeDocument/2006/relationships/font" Target="fonts/Raleway-regular.fntdata"/><Relationship Id="rId49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SourceSansPro-regular.fntdata"/><Relationship Id="rId50" Type="http://schemas.openxmlformats.org/officeDocument/2006/relationships/font" Target="fonts/Raleway-boldItalic.fntdata"/><Relationship Id="rId53" Type="http://schemas.openxmlformats.org/officeDocument/2006/relationships/font" Target="fonts/SourceSansPro-italic.fntdata"/><Relationship Id="rId52" Type="http://schemas.openxmlformats.org/officeDocument/2006/relationships/font" Target="fonts/SourceSansPro-bold.fntdata"/><Relationship Id="rId11" Type="http://schemas.openxmlformats.org/officeDocument/2006/relationships/slide" Target="slides/slide6.xml"/><Relationship Id="rId55" Type="http://schemas.openxmlformats.org/officeDocument/2006/relationships/font" Target="fonts/Varela-regular.fntdata"/><Relationship Id="rId10" Type="http://schemas.openxmlformats.org/officeDocument/2006/relationships/slide" Target="slides/slide5.xml"/><Relationship Id="rId54" Type="http://schemas.openxmlformats.org/officeDocument/2006/relationships/font" Target="fonts/SourceSansPr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5a8ac376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5a8ac37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62697e728_0_1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62697e728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5a8ac3765_0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5a8ac3765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5a8ac3765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5a8ac376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5a8ac3765_0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5a8ac3765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5a8ac3765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5a8ac376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5a8ac3765_0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5a8ac3765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62697e728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62697e7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62697e728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62697e72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62697e728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62697e72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5ed75ccf_0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62697e728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562697e72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62697e728_0_1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562697e728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62697e728_0_1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62697e728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62697e728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62697e72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62697e728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562697e72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5ed75ccf_0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55a8ac3765_0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55a8ac376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562697e728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562697e72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5f391192_0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562697e728_0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562697e728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feec133ad_2_54:notes"/>
          <p:cNvSpPr/>
          <p:nvPr>
            <p:ph idx="2" type="sldImg"/>
          </p:nvPr>
        </p:nvSpPr>
        <p:spPr>
          <a:xfrm>
            <a:off x="1143213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feec133ad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62697e728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562697e728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62697e728_0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562697e72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55a8ac3765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55a8ac376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55a8ac3765_0_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55a8ac376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562697e728_0_1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562697e728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562697e728_0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562697e728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562697e728_0_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562697e72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55a8ac3765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55a8ac376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5ed75ccf_0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5ed75ccf_0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f391192_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55a8ac3765_0_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55a8ac376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5f391192_0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5f391192_0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5a8ac3765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5a8ac376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62697e728_0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62697e72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5a8ac3765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5a8ac376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00C5B9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81050" y="168450"/>
            <a:ext cx="8781900" cy="6521100"/>
          </a:xfrm>
          <a:prstGeom prst="rect">
            <a:avLst/>
          </a:prstGeom>
          <a:solidFill>
            <a:srgbClr val="2F38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1692000" y="3265350"/>
            <a:ext cx="5760000" cy="1546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05768"/>
              </a:buClr>
              <a:buSzPts val="4800"/>
              <a:buNone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05768"/>
              </a:buClr>
              <a:buSzPts val="4800"/>
              <a:buNone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05768"/>
              </a:buClr>
              <a:buSzPts val="4800"/>
              <a:buNone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05768"/>
              </a:buClr>
              <a:buSzPts val="4800"/>
              <a:buNone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05768"/>
              </a:buClr>
              <a:buSzPts val="4800"/>
              <a:buNone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05768"/>
              </a:buClr>
              <a:buSzPts val="4800"/>
              <a:buNone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05768"/>
              </a:buClr>
              <a:buSzPts val="4800"/>
              <a:buNone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05768"/>
              </a:buClr>
              <a:buSzPts val="4800"/>
              <a:buNone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05768"/>
              </a:buClr>
              <a:buSzPts val="4800"/>
              <a:buNone/>
              <a:defRPr sz="4800">
                <a:solidFill>
                  <a:srgbClr val="F05768"/>
                </a:solidFill>
              </a:defRPr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3855150" y="1840275"/>
            <a:ext cx="1433700" cy="955800"/>
          </a:xfrm>
          <a:prstGeom prst="wedgeRectCallout">
            <a:avLst>
              <a:gd fmla="val 8366" name="adj1"/>
              <a:gd fmla="val 80819" name="adj2"/>
            </a:avLst>
          </a:prstGeom>
          <a:noFill/>
          <a:ln cap="flat" cmpd="sng" w="114300">
            <a:solidFill>
              <a:srgbClr val="F05768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/>
          <p:nvPr/>
        </p:nvSpPr>
        <p:spPr>
          <a:xfrm>
            <a:off x="181050" y="168450"/>
            <a:ext cx="8781900" cy="6521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pink">
  <p:cSld name="BLANK_1">
    <p:bg>
      <p:bgPr>
        <a:solidFill>
          <a:srgbClr val="FD8E80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/>
          <p:nvPr/>
        </p:nvSpPr>
        <p:spPr>
          <a:xfrm>
            <a:off x="181050" y="168450"/>
            <a:ext cx="8781900" cy="6521100"/>
          </a:xfrm>
          <a:prstGeom prst="rect">
            <a:avLst/>
          </a:prstGeom>
          <a:solidFill>
            <a:srgbClr val="F057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2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teal">
  <p:cSld name="BLANK_1_1">
    <p:bg>
      <p:bgPr>
        <a:solidFill>
          <a:srgbClr val="6CF3CE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/>
          <p:nvPr/>
        </p:nvSpPr>
        <p:spPr>
          <a:xfrm>
            <a:off x="181050" y="168450"/>
            <a:ext cx="8781900" cy="6521100"/>
          </a:xfrm>
          <a:prstGeom prst="rect">
            <a:avLst/>
          </a:prstGeom>
          <a:solidFill>
            <a:srgbClr val="00C5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3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ark">
  <p:cSld name="BLANK_1_1_1">
    <p:bg>
      <p:bgPr>
        <a:solidFill>
          <a:srgbClr val="00C5B9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/>
          <p:nvPr/>
        </p:nvSpPr>
        <p:spPr>
          <a:xfrm>
            <a:off x="181050" y="168450"/>
            <a:ext cx="8781900" cy="6521100"/>
          </a:xfrm>
          <a:prstGeom prst="rect">
            <a:avLst/>
          </a:prstGeom>
          <a:solidFill>
            <a:srgbClr val="2F38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C5B9"/>
                </a:solidFill>
              </a:defRPr>
            </a:lvl1pPr>
            <a:lvl2pPr lvl="1">
              <a:buNone/>
              <a:defRPr>
                <a:solidFill>
                  <a:srgbClr val="00C5B9"/>
                </a:solidFill>
              </a:defRPr>
            </a:lvl2pPr>
            <a:lvl3pPr lvl="2">
              <a:buNone/>
              <a:defRPr>
                <a:solidFill>
                  <a:srgbClr val="00C5B9"/>
                </a:solidFill>
              </a:defRPr>
            </a:lvl3pPr>
            <a:lvl4pPr lvl="3">
              <a:buNone/>
              <a:defRPr>
                <a:solidFill>
                  <a:srgbClr val="00C5B9"/>
                </a:solidFill>
              </a:defRPr>
            </a:lvl4pPr>
            <a:lvl5pPr lvl="4">
              <a:buNone/>
              <a:defRPr>
                <a:solidFill>
                  <a:srgbClr val="00C5B9"/>
                </a:solidFill>
              </a:defRPr>
            </a:lvl5pPr>
            <a:lvl6pPr lvl="5">
              <a:buNone/>
              <a:defRPr>
                <a:solidFill>
                  <a:srgbClr val="00C5B9"/>
                </a:solidFill>
              </a:defRPr>
            </a:lvl6pPr>
            <a:lvl7pPr lvl="6">
              <a:buNone/>
              <a:defRPr>
                <a:solidFill>
                  <a:srgbClr val="00C5B9"/>
                </a:solidFill>
              </a:defRPr>
            </a:lvl7pPr>
            <a:lvl8pPr lvl="7">
              <a:buNone/>
              <a:defRPr>
                <a:solidFill>
                  <a:srgbClr val="00C5B9"/>
                </a:solidFill>
              </a:defRPr>
            </a:lvl8pPr>
            <a:lvl9pPr lvl="8">
              <a:buNone/>
              <a:defRPr>
                <a:solidFill>
                  <a:srgbClr val="00C5B9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/>
          <p:nvPr/>
        </p:nvSpPr>
        <p:spPr>
          <a:xfrm>
            <a:off x="-13225" y="-8800"/>
            <a:ext cx="7076050" cy="6880000"/>
          </a:xfrm>
          <a:custGeom>
            <a:rect b="b" l="l" r="r" t="t"/>
            <a:pathLst>
              <a:path extrusionOk="0" h="206400" w="283042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88" name="Google Shape;88;p16"/>
          <p:cNvSpPr txBox="1"/>
          <p:nvPr>
            <p:ph type="ctrTitle"/>
          </p:nvPr>
        </p:nvSpPr>
        <p:spPr>
          <a:xfrm>
            <a:off x="457200" y="4484567"/>
            <a:ext cx="3850500" cy="1546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/>
          <p:nvPr/>
        </p:nvSpPr>
        <p:spPr>
          <a:xfrm>
            <a:off x="-13225" y="-8800"/>
            <a:ext cx="7076050" cy="6880000"/>
          </a:xfrm>
          <a:custGeom>
            <a:rect b="b" l="l" r="r" t="t"/>
            <a:pathLst>
              <a:path extrusionOk="0" h="206400" w="283042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91" name="Google Shape;91;p17"/>
          <p:cNvSpPr txBox="1"/>
          <p:nvPr>
            <p:ph type="ctrTitle"/>
          </p:nvPr>
        </p:nvSpPr>
        <p:spPr>
          <a:xfrm>
            <a:off x="457200" y="3954033"/>
            <a:ext cx="3374700" cy="134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2" name="Google Shape;92;p17"/>
          <p:cNvSpPr txBox="1"/>
          <p:nvPr>
            <p:ph idx="1" type="subTitle"/>
          </p:nvPr>
        </p:nvSpPr>
        <p:spPr>
          <a:xfrm>
            <a:off x="457200" y="5409237"/>
            <a:ext cx="3374700" cy="908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b="1" sz="11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None/>
              <a:defRPr b="1" sz="11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None/>
              <a:defRPr b="1" sz="11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None/>
              <a:defRPr b="1" sz="11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None/>
              <a:defRPr b="1" sz="11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None/>
              <a:defRPr b="1" sz="11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None/>
              <a:defRPr b="1" sz="11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None/>
              <a:defRPr b="1" sz="11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SzPts val="1100"/>
              <a:buFont typeface="Raleway"/>
              <a:buNone/>
              <a:defRPr b="1" sz="11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3" name="Google Shape;93;p17"/>
          <p:cNvSpPr txBox="1"/>
          <p:nvPr>
            <p:ph idx="12" type="sldNum"/>
          </p:nvPr>
        </p:nvSpPr>
        <p:spPr>
          <a:xfrm>
            <a:off x="457200" y="6231534"/>
            <a:ext cx="548700" cy="32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/>
          <p:nvPr/>
        </p:nvSpPr>
        <p:spPr>
          <a:xfrm flipH="1">
            <a:off x="667310" y="-8800"/>
            <a:ext cx="8476700" cy="6871200"/>
          </a:xfrm>
          <a:custGeom>
            <a:rect b="b" l="l" r="r" t="t"/>
            <a:pathLst>
              <a:path extrusionOk="0" h="206136" w="339068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96" name="Google Shape;96;p18"/>
          <p:cNvSpPr/>
          <p:nvPr/>
        </p:nvSpPr>
        <p:spPr>
          <a:xfrm>
            <a:off x="0" y="-8800"/>
            <a:ext cx="8476700" cy="6871200"/>
          </a:xfrm>
          <a:custGeom>
            <a:rect b="b" l="l" r="r" t="t"/>
            <a:pathLst>
              <a:path extrusionOk="0" h="206136" w="339068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2576800" y="1109967"/>
            <a:ext cx="3990600" cy="512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╺"/>
              <a:defRPr sz="2400"/>
            </a:lvl1pPr>
            <a:lvl2pPr indent="-381000" lvl="1" marL="914400" rtl="0" algn="ctr">
              <a:spcBef>
                <a:spcPts val="1000"/>
              </a:spcBef>
              <a:spcAft>
                <a:spcPts val="0"/>
              </a:spcAft>
              <a:buSzPts val="2400"/>
              <a:buChar char="╶"/>
              <a:defRPr sz="2400"/>
            </a:lvl2pPr>
            <a:lvl3pPr indent="-381000" lvl="2" marL="1371600" rtl="0" algn="ctr">
              <a:spcBef>
                <a:spcPts val="1000"/>
              </a:spcBef>
              <a:spcAft>
                <a:spcPts val="0"/>
              </a:spcAft>
              <a:buSzPts val="2400"/>
              <a:buChar char="╶"/>
              <a:defRPr sz="2400"/>
            </a:lvl3pPr>
            <a:lvl4pPr indent="-381000" lvl="3" marL="1828800" rtl="0" algn="ctr">
              <a:spcBef>
                <a:spcPts val="1000"/>
              </a:spcBef>
              <a:spcAft>
                <a:spcPts val="0"/>
              </a:spcAft>
              <a:buSzPts val="2400"/>
              <a:buChar char="╶"/>
              <a:defRPr sz="2400"/>
            </a:lvl4pPr>
            <a:lvl5pPr indent="-381000" lvl="4" marL="2286000" rtl="0" algn="ctr">
              <a:spcBef>
                <a:spcPts val="1000"/>
              </a:spcBef>
              <a:spcAft>
                <a:spcPts val="0"/>
              </a:spcAft>
              <a:buSzPts val="2400"/>
              <a:buChar char="╶"/>
              <a:defRPr sz="2400"/>
            </a:lvl5pPr>
            <a:lvl6pPr indent="-381000" lvl="5" marL="2743200" rtl="0" algn="ctr">
              <a:spcBef>
                <a:spcPts val="1000"/>
              </a:spcBef>
              <a:spcAft>
                <a:spcPts val="0"/>
              </a:spcAft>
              <a:buSzPts val="2400"/>
              <a:buChar char="╶"/>
              <a:defRPr sz="2400"/>
            </a:lvl6pPr>
            <a:lvl7pPr indent="-381000" lvl="6" marL="3200400" rtl="0" algn="ctr">
              <a:spcBef>
                <a:spcPts val="1000"/>
              </a:spcBef>
              <a:spcAft>
                <a:spcPts val="0"/>
              </a:spcAft>
              <a:buSzPts val="2400"/>
              <a:buChar char="╶"/>
              <a:defRPr sz="2400"/>
            </a:lvl7pPr>
            <a:lvl8pPr indent="-381000" lvl="7" marL="3657600" rtl="0" algn="ctr">
              <a:spcBef>
                <a:spcPts val="1000"/>
              </a:spcBef>
              <a:spcAft>
                <a:spcPts val="0"/>
              </a:spcAft>
              <a:buSzPts val="2400"/>
              <a:buChar char="╶"/>
              <a:defRPr sz="2400"/>
            </a:lvl8pPr>
            <a:lvl9pPr indent="-381000" lvl="8" marL="4114800" algn="ctr">
              <a:spcBef>
                <a:spcPts val="1000"/>
              </a:spcBef>
              <a:spcAft>
                <a:spcPts val="1000"/>
              </a:spcAft>
              <a:buSzPts val="2400"/>
              <a:buChar char="╶"/>
              <a:defRPr sz="2400"/>
            </a:lvl9pPr>
          </a:lstStyle>
          <a:p/>
        </p:txBody>
      </p:sp>
      <p:sp>
        <p:nvSpPr>
          <p:cNvPr id="98" name="Google Shape;98;p18"/>
          <p:cNvSpPr txBox="1"/>
          <p:nvPr/>
        </p:nvSpPr>
        <p:spPr>
          <a:xfrm>
            <a:off x="3593400" y="-8800"/>
            <a:ext cx="1957200" cy="1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 sz="72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4297650" y="6231534"/>
            <a:ext cx="548700" cy="32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/>
          <p:nvPr/>
        </p:nvSpPr>
        <p:spPr>
          <a:xfrm>
            <a:off x="0" y="-8800"/>
            <a:ext cx="8476700" cy="6871200"/>
          </a:xfrm>
          <a:custGeom>
            <a:rect b="b" l="l" r="r" t="t"/>
            <a:pathLst>
              <a:path extrusionOk="0" h="206136" w="339068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02" name="Google Shape;102;p19"/>
          <p:cNvSpPr txBox="1"/>
          <p:nvPr>
            <p:ph type="title"/>
          </p:nvPr>
        </p:nvSpPr>
        <p:spPr>
          <a:xfrm>
            <a:off x="457200" y="1313167"/>
            <a:ext cx="2383800" cy="839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457200" y="2286830"/>
            <a:ext cx="4762200" cy="3648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╺"/>
              <a:defRPr/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SzPts val="1400"/>
              <a:buChar char="╶"/>
              <a:defRPr/>
            </a:lvl9pPr>
          </a:lstStyle>
          <a:p/>
        </p:txBody>
      </p:sp>
      <p:sp>
        <p:nvSpPr>
          <p:cNvPr id="104" name="Google Shape;104;p19"/>
          <p:cNvSpPr txBox="1"/>
          <p:nvPr>
            <p:ph idx="12" type="sldNum"/>
          </p:nvPr>
        </p:nvSpPr>
        <p:spPr>
          <a:xfrm>
            <a:off x="457200" y="6231534"/>
            <a:ext cx="548700" cy="32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/>
          <p:nvPr/>
        </p:nvSpPr>
        <p:spPr>
          <a:xfrm>
            <a:off x="0" y="-8800"/>
            <a:ext cx="8476700" cy="6871200"/>
          </a:xfrm>
          <a:custGeom>
            <a:rect b="b" l="l" r="r" t="t"/>
            <a:pathLst>
              <a:path extrusionOk="0" h="206136" w="339068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07" name="Google Shape;107;p20"/>
          <p:cNvSpPr txBox="1"/>
          <p:nvPr>
            <p:ph type="title"/>
          </p:nvPr>
        </p:nvSpPr>
        <p:spPr>
          <a:xfrm>
            <a:off x="457200" y="1313167"/>
            <a:ext cx="2383800" cy="839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457200" y="2281600"/>
            <a:ext cx="2276400" cy="366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╺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╶"/>
              <a:defRPr sz="1200"/>
            </a:lvl9pPr>
          </a:lstStyle>
          <a:p/>
        </p:txBody>
      </p:sp>
      <p:sp>
        <p:nvSpPr>
          <p:cNvPr id="109" name="Google Shape;109;p20"/>
          <p:cNvSpPr txBox="1"/>
          <p:nvPr>
            <p:ph idx="2" type="body"/>
          </p:nvPr>
        </p:nvSpPr>
        <p:spPr>
          <a:xfrm>
            <a:off x="2870548" y="2281600"/>
            <a:ext cx="2276400" cy="366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╺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╶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╶"/>
              <a:defRPr sz="1200"/>
            </a:lvl9pPr>
          </a:lstStyle>
          <a:p/>
        </p:txBody>
      </p:sp>
      <p:sp>
        <p:nvSpPr>
          <p:cNvPr id="110" name="Google Shape;110;p20"/>
          <p:cNvSpPr txBox="1"/>
          <p:nvPr>
            <p:ph idx="12" type="sldNum"/>
          </p:nvPr>
        </p:nvSpPr>
        <p:spPr>
          <a:xfrm>
            <a:off x="457200" y="6231534"/>
            <a:ext cx="548700" cy="32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/>
          <p:nvPr/>
        </p:nvSpPr>
        <p:spPr>
          <a:xfrm>
            <a:off x="0" y="-8800"/>
            <a:ext cx="8476700" cy="6871200"/>
          </a:xfrm>
          <a:custGeom>
            <a:rect b="b" l="l" r="r" t="t"/>
            <a:pathLst>
              <a:path extrusionOk="0" h="206136" w="339068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13" name="Google Shape;113;p21"/>
          <p:cNvSpPr txBox="1"/>
          <p:nvPr>
            <p:ph type="title"/>
          </p:nvPr>
        </p:nvSpPr>
        <p:spPr>
          <a:xfrm>
            <a:off x="457200" y="1313167"/>
            <a:ext cx="2383800" cy="839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457200" y="2281600"/>
            <a:ext cx="1507200" cy="366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╺"/>
              <a:defRPr sz="1000"/>
            </a:lvl1pPr>
            <a:lvl2pPr indent="-292100" lvl="1" marL="9144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2pPr>
            <a:lvl3pPr indent="-292100" lvl="2" marL="13716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3pPr>
            <a:lvl4pPr indent="-292100" lvl="3" marL="18288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4pPr>
            <a:lvl5pPr indent="-292100" lvl="4" marL="22860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5pPr>
            <a:lvl6pPr indent="-292100" lvl="5" marL="27432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6pPr>
            <a:lvl7pPr indent="-292100" lvl="6" marL="32004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7pPr>
            <a:lvl8pPr indent="-292100" lvl="7" marL="36576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8pPr>
            <a:lvl9pPr indent="-292100" lvl="8" marL="4114800" rtl="0">
              <a:spcBef>
                <a:spcPts val="1000"/>
              </a:spcBef>
              <a:spcAft>
                <a:spcPts val="1000"/>
              </a:spcAft>
              <a:buSzPts val="1000"/>
              <a:buChar char="╶"/>
              <a:defRPr sz="1000"/>
            </a:lvl9pPr>
          </a:lstStyle>
          <a:p/>
        </p:txBody>
      </p:sp>
      <p:sp>
        <p:nvSpPr>
          <p:cNvPr id="115" name="Google Shape;115;p21"/>
          <p:cNvSpPr txBox="1"/>
          <p:nvPr>
            <p:ph idx="2" type="body"/>
          </p:nvPr>
        </p:nvSpPr>
        <p:spPr>
          <a:xfrm>
            <a:off x="2041749" y="2281600"/>
            <a:ext cx="1507200" cy="366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╺"/>
              <a:defRPr sz="1000"/>
            </a:lvl1pPr>
            <a:lvl2pPr indent="-292100" lvl="1" marL="9144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2pPr>
            <a:lvl3pPr indent="-292100" lvl="2" marL="13716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3pPr>
            <a:lvl4pPr indent="-292100" lvl="3" marL="18288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4pPr>
            <a:lvl5pPr indent="-292100" lvl="4" marL="22860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5pPr>
            <a:lvl6pPr indent="-292100" lvl="5" marL="27432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6pPr>
            <a:lvl7pPr indent="-292100" lvl="6" marL="32004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7pPr>
            <a:lvl8pPr indent="-292100" lvl="7" marL="36576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8pPr>
            <a:lvl9pPr indent="-292100" lvl="8" marL="4114800" rtl="0">
              <a:spcBef>
                <a:spcPts val="1000"/>
              </a:spcBef>
              <a:spcAft>
                <a:spcPts val="1000"/>
              </a:spcAft>
              <a:buSzPts val="1000"/>
              <a:buChar char="╶"/>
              <a:defRPr sz="1000"/>
            </a:lvl9pPr>
          </a:lstStyle>
          <a:p/>
        </p:txBody>
      </p:sp>
      <p:sp>
        <p:nvSpPr>
          <p:cNvPr id="116" name="Google Shape;116;p21"/>
          <p:cNvSpPr txBox="1"/>
          <p:nvPr>
            <p:ph idx="3" type="body"/>
          </p:nvPr>
        </p:nvSpPr>
        <p:spPr>
          <a:xfrm>
            <a:off x="3626297" y="2281600"/>
            <a:ext cx="1507200" cy="366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╺"/>
              <a:defRPr sz="1000"/>
            </a:lvl1pPr>
            <a:lvl2pPr indent="-292100" lvl="1" marL="9144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2pPr>
            <a:lvl3pPr indent="-292100" lvl="2" marL="13716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3pPr>
            <a:lvl4pPr indent="-292100" lvl="3" marL="18288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4pPr>
            <a:lvl5pPr indent="-292100" lvl="4" marL="22860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5pPr>
            <a:lvl6pPr indent="-292100" lvl="5" marL="27432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6pPr>
            <a:lvl7pPr indent="-292100" lvl="6" marL="32004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7pPr>
            <a:lvl8pPr indent="-292100" lvl="7" marL="3657600" rtl="0">
              <a:spcBef>
                <a:spcPts val="1000"/>
              </a:spcBef>
              <a:spcAft>
                <a:spcPts val="0"/>
              </a:spcAft>
              <a:buSzPts val="1000"/>
              <a:buChar char="╶"/>
              <a:defRPr sz="1000"/>
            </a:lvl8pPr>
            <a:lvl9pPr indent="-292100" lvl="8" marL="4114800" rtl="0">
              <a:spcBef>
                <a:spcPts val="1000"/>
              </a:spcBef>
              <a:spcAft>
                <a:spcPts val="1000"/>
              </a:spcAft>
              <a:buSzPts val="1000"/>
              <a:buChar char="╶"/>
              <a:defRPr sz="1000"/>
            </a:lvl9pPr>
          </a:lstStyle>
          <a:p/>
        </p:txBody>
      </p:sp>
      <p:sp>
        <p:nvSpPr>
          <p:cNvPr id="117" name="Google Shape;117;p21"/>
          <p:cNvSpPr txBox="1"/>
          <p:nvPr>
            <p:ph idx="12" type="sldNum"/>
          </p:nvPr>
        </p:nvSpPr>
        <p:spPr>
          <a:xfrm>
            <a:off x="457200" y="6231534"/>
            <a:ext cx="548700" cy="32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 teal">
  <p:cSld name="TITLE_1">
    <p:bg>
      <p:bgPr>
        <a:solidFill>
          <a:srgbClr val="6CF3CE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181050" y="168450"/>
            <a:ext cx="8781900" cy="6521100"/>
          </a:xfrm>
          <a:prstGeom prst="rect">
            <a:avLst/>
          </a:prstGeom>
          <a:solidFill>
            <a:srgbClr val="00C5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 txBox="1"/>
          <p:nvPr>
            <p:ph type="ctrTitle"/>
          </p:nvPr>
        </p:nvSpPr>
        <p:spPr>
          <a:xfrm>
            <a:off x="665225" y="2018025"/>
            <a:ext cx="49275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854252" y="3922275"/>
            <a:ext cx="3815400" cy="993900"/>
          </a:xfrm>
          <a:prstGeom prst="rect">
            <a:avLst/>
          </a:prstGeom>
          <a:ln cap="flat" cmpd="sng" w="1143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7" name="Google Shape;17;p3"/>
          <p:cNvSpPr/>
          <p:nvPr/>
        </p:nvSpPr>
        <p:spPr>
          <a:xfrm>
            <a:off x="1139933" y="3640725"/>
            <a:ext cx="274800" cy="2748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/>
          <p:nvPr/>
        </p:nvSpPr>
        <p:spPr>
          <a:xfrm>
            <a:off x="0" y="-8800"/>
            <a:ext cx="8476700" cy="6871200"/>
          </a:xfrm>
          <a:custGeom>
            <a:rect b="b" l="l" r="r" t="t"/>
            <a:pathLst>
              <a:path extrusionOk="0" h="206136" w="339068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20" name="Google Shape;120;p22"/>
          <p:cNvSpPr txBox="1"/>
          <p:nvPr>
            <p:ph type="title"/>
          </p:nvPr>
        </p:nvSpPr>
        <p:spPr>
          <a:xfrm>
            <a:off x="457200" y="1313167"/>
            <a:ext cx="2383800" cy="839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21" name="Google Shape;121;p22"/>
          <p:cNvSpPr txBox="1"/>
          <p:nvPr>
            <p:ph idx="12" type="sldNum"/>
          </p:nvPr>
        </p:nvSpPr>
        <p:spPr>
          <a:xfrm>
            <a:off x="457200" y="6231534"/>
            <a:ext cx="548700" cy="32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/>
          <p:nvPr/>
        </p:nvSpPr>
        <p:spPr>
          <a:xfrm>
            <a:off x="0" y="-8800"/>
            <a:ext cx="8476700" cy="6871200"/>
          </a:xfrm>
          <a:custGeom>
            <a:rect b="b" l="l" r="r" t="t"/>
            <a:pathLst>
              <a:path extrusionOk="0" h="206136" w="339068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457200" y="5671867"/>
            <a:ext cx="6112500" cy="69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>
              <a:spcBef>
                <a:spcPts val="360"/>
              </a:spcBef>
              <a:spcAft>
                <a:spcPts val="1000"/>
              </a:spcAft>
              <a:buSzPts val="1400"/>
              <a:buNone/>
              <a:defRPr/>
            </a:lvl1pPr>
          </a:lstStyle>
          <a:p/>
        </p:txBody>
      </p:sp>
      <p:sp>
        <p:nvSpPr>
          <p:cNvPr id="125" name="Google Shape;125;p23"/>
          <p:cNvSpPr txBox="1"/>
          <p:nvPr>
            <p:ph idx="12" type="sldNum"/>
          </p:nvPr>
        </p:nvSpPr>
        <p:spPr>
          <a:xfrm>
            <a:off x="457200" y="6231534"/>
            <a:ext cx="548700" cy="32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/>
          <p:nvPr/>
        </p:nvSpPr>
        <p:spPr>
          <a:xfrm>
            <a:off x="-13225" y="-8800"/>
            <a:ext cx="7076050" cy="6880000"/>
          </a:xfrm>
          <a:custGeom>
            <a:rect b="b" l="l" r="r" t="t"/>
            <a:pathLst>
              <a:path extrusionOk="0" h="206400" w="283042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28" name="Google Shape;128;p24"/>
          <p:cNvSpPr txBox="1"/>
          <p:nvPr>
            <p:ph idx="12" type="sldNum"/>
          </p:nvPr>
        </p:nvSpPr>
        <p:spPr>
          <a:xfrm>
            <a:off x="457200" y="6231534"/>
            <a:ext cx="548700" cy="32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rossed">
  <p:cSld name="BLANK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/>
          <p:nvPr/>
        </p:nvSpPr>
        <p:spPr>
          <a:xfrm flipH="1">
            <a:off x="667310" y="-8800"/>
            <a:ext cx="8476700" cy="6871200"/>
          </a:xfrm>
          <a:custGeom>
            <a:rect b="b" l="l" r="r" t="t"/>
            <a:pathLst>
              <a:path extrusionOk="0" h="206136" w="339068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31" name="Google Shape;131;p25"/>
          <p:cNvSpPr/>
          <p:nvPr/>
        </p:nvSpPr>
        <p:spPr>
          <a:xfrm>
            <a:off x="0" y="-8800"/>
            <a:ext cx="8476700" cy="6871200"/>
          </a:xfrm>
          <a:custGeom>
            <a:rect b="b" l="l" r="r" t="t"/>
            <a:pathLst>
              <a:path extrusionOk="0" h="206136" w="339068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32" name="Google Shape;132;p25"/>
          <p:cNvSpPr txBox="1"/>
          <p:nvPr>
            <p:ph idx="12" type="sldNum"/>
          </p:nvPr>
        </p:nvSpPr>
        <p:spPr>
          <a:xfrm>
            <a:off x="457200" y="6231534"/>
            <a:ext cx="548700" cy="32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tally blank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idx="12" type="sldNum"/>
          </p:nvPr>
        </p:nvSpPr>
        <p:spPr>
          <a:xfrm>
            <a:off x="457200" y="6231534"/>
            <a:ext cx="548700" cy="32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26"/>
          <p:cNvSpPr/>
          <p:nvPr/>
        </p:nvSpPr>
        <p:spPr>
          <a:xfrm>
            <a:off x="75" y="100"/>
            <a:ext cx="9144000" cy="6858000"/>
          </a:xfrm>
          <a:prstGeom prst="rect">
            <a:avLst/>
          </a:prstGeom>
          <a:solidFill>
            <a:srgbClr val="212539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 pink">
  <p:cSld name="TITLE_1_2">
    <p:bg>
      <p:bgPr>
        <a:solidFill>
          <a:srgbClr val="FD8E8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181050" y="168450"/>
            <a:ext cx="8781900" cy="6521100"/>
          </a:xfrm>
          <a:prstGeom prst="rect">
            <a:avLst/>
          </a:prstGeom>
          <a:solidFill>
            <a:srgbClr val="F057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ctrTitle"/>
          </p:nvPr>
        </p:nvSpPr>
        <p:spPr>
          <a:xfrm>
            <a:off x="665225" y="2018025"/>
            <a:ext cx="4927500" cy="15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854252" y="3922275"/>
            <a:ext cx="3815400" cy="993900"/>
          </a:xfrm>
          <a:prstGeom prst="rect">
            <a:avLst/>
          </a:prstGeom>
          <a:ln cap="flat" cmpd="sng" w="1143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2" name="Google Shape;22;p4"/>
          <p:cNvSpPr/>
          <p:nvPr/>
        </p:nvSpPr>
        <p:spPr>
          <a:xfrm>
            <a:off x="1139933" y="3640725"/>
            <a:ext cx="274800" cy="2748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solidFill>
          <a:srgbClr val="F05768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181050" y="168450"/>
            <a:ext cx="8781900" cy="6521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3855150" y="1459275"/>
            <a:ext cx="1433700" cy="955800"/>
          </a:xfrm>
          <a:prstGeom prst="wedgeRectCallout">
            <a:avLst>
              <a:gd fmla="val 8366" name="adj1"/>
              <a:gd fmla="val 80819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810450" y="2790325"/>
            <a:ext cx="7523100" cy="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31800" lvl="0" marL="457200" rtl="0" algn="ctr">
              <a:spcBef>
                <a:spcPts val="600"/>
              </a:spcBef>
              <a:spcAft>
                <a:spcPts val="0"/>
              </a:spcAft>
              <a:buSzPts val="3200"/>
              <a:buChar char="■"/>
              <a:defRPr i="1"/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indent="-342900" lvl="3" marL="18288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4pPr>
            <a:lvl5pPr indent="-342900" lvl="4" marL="22860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5pPr>
            <a:lvl6pPr indent="-342900" lvl="5" marL="2743200" rtl="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6pPr>
            <a:lvl7pPr indent="-342900" lvl="6" marL="32004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7pPr>
            <a:lvl8pPr indent="-342900" lvl="7" marL="36576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8pPr>
            <a:lvl9pPr indent="-342900" lvl="8" marL="41148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9pPr>
          </a:lstStyle>
          <a:p/>
        </p:txBody>
      </p:sp>
      <p:sp>
        <p:nvSpPr>
          <p:cNvPr id="27" name="Google Shape;27;p5"/>
          <p:cNvSpPr txBox="1"/>
          <p:nvPr/>
        </p:nvSpPr>
        <p:spPr>
          <a:xfrm>
            <a:off x="3593400" y="1499025"/>
            <a:ext cx="1957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</a:t>
            </a:r>
            <a:endParaRPr b="1" sz="6000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181050" y="1331950"/>
            <a:ext cx="8781900" cy="5357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" name="Google Shape;31;p6"/>
          <p:cNvGrpSpPr/>
          <p:nvPr/>
        </p:nvGrpSpPr>
        <p:grpSpPr>
          <a:xfrm>
            <a:off x="180850" y="168450"/>
            <a:ext cx="8781900" cy="1296663"/>
            <a:chOff x="180850" y="168450"/>
            <a:chExt cx="8781900" cy="1296663"/>
          </a:xfrm>
        </p:grpSpPr>
        <p:sp>
          <p:nvSpPr>
            <p:cNvPr id="32" name="Google Shape;32;p6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6"/>
            <p:cNvSpPr/>
            <p:nvPr/>
          </p:nvSpPr>
          <p:spPr>
            <a:xfrm rot="5400000">
              <a:off x="1027273" y="930513"/>
              <a:ext cx="442800" cy="626400"/>
            </a:xfrm>
            <a:prstGeom prst="rtTriangle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6"/>
            <p:cNvSpPr/>
            <p:nvPr/>
          </p:nvSpPr>
          <p:spPr>
            <a:xfrm>
              <a:off x="361300" y="341550"/>
              <a:ext cx="8421000" cy="62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6"/>
          <p:cNvSpPr txBox="1"/>
          <p:nvPr>
            <p:ph type="title"/>
          </p:nvPr>
        </p:nvSpPr>
        <p:spPr>
          <a:xfrm>
            <a:off x="832475" y="168450"/>
            <a:ext cx="7951800" cy="9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753150" y="1600200"/>
            <a:ext cx="76377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31800" lvl="0" marL="457200">
              <a:spcBef>
                <a:spcPts val="600"/>
              </a:spcBef>
              <a:spcAft>
                <a:spcPts val="0"/>
              </a:spcAft>
              <a:buSzPts val="3200"/>
              <a:buChar char="■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>
            <a:off x="181050" y="1331950"/>
            <a:ext cx="8781900" cy="5357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" name="Google Shape;40;p7"/>
          <p:cNvGrpSpPr/>
          <p:nvPr/>
        </p:nvGrpSpPr>
        <p:grpSpPr>
          <a:xfrm>
            <a:off x="180850" y="168450"/>
            <a:ext cx="8781900" cy="1296663"/>
            <a:chOff x="180850" y="168450"/>
            <a:chExt cx="8781900" cy="1296663"/>
          </a:xfrm>
        </p:grpSpPr>
        <p:sp>
          <p:nvSpPr>
            <p:cNvPr id="41" name="Google Shape;41;p7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7"/>
            <p:cNvSpPr/>
            <p:nvPr/>
          </p:nvSpPr>
          <p:spPr>
            <a:xfrm rot="5400000">
              <a:off x="1027273" y="930513"/>
              <a:ext cx="442800" cy="626400"/>
            </a:xfrm>
            <a:prstGeom prst="rtTriangle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7"/>
            <p:cNvSpPr/>
            <p:nvPr/>
          </p:nvSpPr>
          <p:spPr>
            <a:xfrm>
              <a:off x="361300" y="341550"/>
              <a:ext cx="8421000" cy="62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" name="Google Shape;44;p7"/>
          <p:cNvSpPr txBox="1"/>
          <p:nvPr>
            <p:ph type="title"/>
          </p:nvPr>
        </p:nvSpPr>
        <p:spPr>
          <a:xfrm>
            <a:off x="832475" y="168450"/>
            <a:ext cx="7951800" cy="9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1" type="body"/>
          </p:nvPr>
        </p:nvSpPr>
        <p:spPr>
          <a:xfrm>
            <a:off x="457200" y="1600200"/>
            <a:ext cx="3994500" cy="4686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■"/>
              <a:defRPr sz="24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2" type="body"/>
          </p:nvPr>
        </p:nvSpPr>
        <p:spPr>
          <a:xfrm>
            <a:off x="4692274" y="1600200"/>
            <a:ext cx="3994500" cy="4686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■"/>
              <a:defRPr sz="24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/>
          <p:nvPr/>
        </p:nvSpPr>
        <p:spPr>
          <a:xfrm>
            <a:off x="181050" y="1331950"/>
            <a:ext cx="8781900" cy="5357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" name="Google Shape;50;p8"/>
          <p:cNvGrpSpPr/>
          <p:nvPr/>
        </p:nvGrpSpPr>
        <p:grpSpPr>
          <a:xfrm>
            <a:off x="180850" y="168450"/>
            <a:ext cx="8781900" cy="1296663"/>
            <a:chOff x="180850" y="168450"/>
            <a:chExt cx="8781900" cy="1296663"/>
          </a:xfrm>
        </p:grpSpPr>
        <p:sp>
          <p:nvSpPr>
            <p:cNvPr id="51" name="Google Shape;51;p8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8"/>
            <p:cNvSpPr/>
            <p:nvPr/>
          </p:nvSpPr>
          <p:spPr>
            <a:xfrm rot="5400000">
              <a:off x="1027273" y="930513"/>
              <a:ext cx="442800" cy="626400"/>
            </a:xfrm>
            <a:prstGeom prst="rtTriangle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>
              <a:off x="361300" y="341550"/>
              <a:ext cx="8421000" cy="62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8"/>
          <p:cNvSpPr txBox="1"/>
          <p:nvPr>
            <p:ph type="title"/>
          </p:nvPr>
        </p:nvSpPr>
        <p:spPr>
          <a:xfrm>
            <a:off x="832475" y="168450"/>
            <a:ext cx="7951800" cy="9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1" type="body"/>
          </p:nvPr>
        </p:nvSpPr>
        <p:spPr>
          <a:xfrm>
            <a:off x="489284" y="1600200"/>
            <a:ext cx="26319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56" name="Google Shape;56;p8"/>
          <p:cNvSpPr txBox="1"/>
          <p:nvPr>
            <p:ph idx="2" type="body"/>
          </p:nvPr>
        </p:nvSpPr>
        <p:spPr>
          <a:xfrm>
            <a:off x="3256050" y="1600200"/>
            <a:ext cx="26319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57" name="Google Shape;57;p8"/>
          <p:cNvSpPr txBox="1"/>
          <p:nvPr>
            <p:ph idx="3" type="body"/>
          </p:nvPr>
        </p:nvSpPr>
        <p:spPr>
          <a:xfrm>
            <a:off x="6022816" y="1600200"/>
            <a:ext cx="26319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9"/>
          <p:cNvGrpSpPr/>
          <p:nvPr/>
        </p:nvGrpSpPr>
        <p:grpSpPr>
          <a:xfrm>
            <a:off x="180850" y="168450"/>
            <a:ext cx="8781900" cy="1296663"/>
            <a:chOff x="180850" y="168450"/>
            <a:chExt cx="8781900" cy="1296663"/>
          </a:xfrm>
        </p:grpSpPr>
        <p:sp>
          <p:nvSpPr>
            <p:cNvPr id="61" name="Google Shape;61;p9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9"/>
            <p:cNvSpPr/>
            <p:nvPr/>
          </p:nvSpPr>
          <p:spPr>
            <a:xfrm rot="5400000">
              <a:off x="1027273" y="930513"/>
              <a:ext cx="442800" cy="626400"/>
            </a:xfrm>
            <a:prstGeom prst="rtTriangle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9"/>
            <p:cNvSpPr/>
            <p:nvPr/>
          </p:nvSpPr>
          <p:spPr>
            <a:xfrm>
              <a:off x="361300" y="341550"/>
              <a:ext cx="8421000" cy="62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" name="Google Shape;64;p9"/>
          <p:cNvSpPr txBox="1"/>
          <p:nvPr>
            <p:ph type="title"/>
          </p:nvPr>
        </p:nvSpPr>
        <p:spPr>
          <a:xfrm>
            <a:off x="832475" y="168450"/>
            <a:ext cx="7951800" cy="9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/>
          <p:nvPr/>
        </p:nvSpPr>
        <p:spPr>
          <a:xfrm>
            <a:off x="181050" y="168450"/>
            <a:ext cx="8781900" cy="6521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370050" y="6049300"/>
            <a:ext cx="8403900" cy="51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b="1" sz="1400"/>
            </a:lvl1pPr>
          </a:lstStyle>
          <a:p/>
        </p:txBody>
      </p:sp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80050" y="274650"/>
            <a:ext cx="73839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b="1" sz="24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b="1" sz="24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b="1" sz="24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b="1" sz="24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b="1" sz="24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b="1" sz="24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b="1" sz="24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b="1" sz="24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b="1" sz="24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80050" y="1600209"/>
            <a:ext cx="73839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■"/>
              <a:defRPr sz="32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400"/>
              <a:buFont typeface="Source Sans Pro"/>
              <a:buChar char="○"/>
              <a:defRPr sz="24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400"/>
              <a:buFont typeface="Source Sans Pro"/>
              <a:buChar char="■"/>
              <a:defRPr sz="24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●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○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■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●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○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■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 sz="13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buNone/>
              <a:defRPr sz="13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buNone/>
              <a:defRPr sz="13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buNone/>
              <a:defRPr sz="13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buNone/>
              <a:defRPr sz="13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buNone/>
              <a:defRPr sz="13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buNone/>
              <a:defRPr sz="13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buNone/>
              <a:defRPr sz="13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buNone/>
              <a:defRPr sz="13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76A5A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457200" y="1313167"/>
            <a:ext cx="2383800" cy="8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b="1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b="1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b="1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b="1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b="1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b="1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b="1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b="1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b="1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457200" y="2286830"/>
            <a:ext cx="4762200" cy="36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╺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indent="-3175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indent="-3175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indent="-3175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indent="-3175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indent="-3175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indent="-3175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indent="-3175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indent="-3175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/>
        </p:txBody>
      </p:sp>
      <p:sp>
        <p:nvSpPr>
          <p:cNvPr id="85" name="Google Shape;85;p15"/>
          <p:cNvSpPr txBox="1"/>
          <p:nvPr>
            <p:ph idx="12" type="sldNum"/>
          </p:nvPr>
        </p:nvSpPr>
        <p:spPr>
          <a:xfrm>
            <a:off x="457200" y="6231534"/>
            <a:ext cx="548700" cy="3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1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buNone/>
              <a:defRPr b="1" sz="1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>
              <a:buNone/>
              <a:defRPr b="1" sz="1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>
              <a:buNone/>
              <a:defRPr b="1" sz="1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>
              <a:buNone/>
              <a:defRPr b="1" sz="1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>
              <a:buNone/>
              <a:defRPr b="1" sz="1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>
              <a:buNone/>
              <a:defRPr b="1" sz="1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>
              <a:buNone/>
              <a:defRPr b="1" sz="1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>
              <a:buNone/>
              <a:defRPr b="1" sz="1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ww.slidescarnival.com/help-use-presentation-template" TargetMode="External"/><Relationship Id="rId4" Type="http://schemas.openxmlformats.org/officeDocument/2006/relationships/hyperlink" Target="http://www.slidescarnival.com/copyright-and-legal-information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smartsheet.com/blog/essential-guide-writing-smart-goals" TargetMode="External"/><Relationship Id="rId4" Type="http://schemas.openxmlformats.org/officeDocument/2006/relationships/hyperlink" Target="https://felipecastro.com/en/okr/what-is-okr/" TargetMode="External"/><Relationship Id="rId5" Type="http://schemas.openxmlformats.org/officeDocument/2006/relationships/hyperlink" Target="https://www.tilt365.com" TargetMode="External"/><Relationship Id="rId6" Type="http://schemas.openxmlformats.org/officeDocument/2006/relationships/hyperlink" Target="https://www.discprofile.com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first.org/education/service-framework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Relationship Id="rId4" Type="http://schemas.openxmlformats.org/officeDocument/2006/relationships/image" Target="../media/image30.png"/><Relationship Id="rId5" Type="http://schemas.openxmlformats.org/officeDocument/2006/relationships/image" Target="../media/image3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thebalancecareers.com/what-makes-up-your-company-culture-1918816" TargetMode="External"/><Relationship Id="rId4" Type="http://schemas.openxmlformats.org/officeDocument/2006/relationships/image" Target="../media/image1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jpg"/><Relationship Id="rId4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type="ctrTitle"/>
          </p:nvPr>
        </p:nvSpPr>
        <p:spPr>
          <a:xfrm>
            <a:off x="1692000" y="3265350"/>
            <a:ext cx="5760000" cy="10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Culture Club</a:t>
            </a:r>
            <a:endParaRPr/>
          </a:p>
        </p:txBody>
      </p:sp>
      <p:sp>
        <p:nvSpPr>
          <p:cNvPr id="141" name="Google Shape;141;p27"/>
          <p:cNvSpPr txBox="1"/>
          <p:nvPr/>
        </p:nvSpPr>
        <p:spPr>
          <a:xfrm>
            <a:off x="2737725" y="4200400"/>
            <a:ext cx="38664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How your culture affects your success</a:t>
            </a:r>
            <a:endParaRPr sz="180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2" name="Google Shape;142;p27"/>
          <p:cNvSpPr txBox="1"/>
          <p:nvPr/>
        </p:nvSpPr>
        <p:spPr>
          <a:xfrm>
            <a:off x="457200" y="5743750"/>
            <a:ext cx="82296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More info on how to use this template at </a:t>
            </a:r>
            <a:r>
              <a:rPr b="1" lang="en" sz="1200" u="sng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www.slidescarnival.com/help-use-presentation-template</a:t>
            </a:r>
            <a:endParaRPr b="1" sz="1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template is free to use under </a:t>
            </a:r>
            <a:r>
              <a:rPr lang="en" sz="1200" u="sng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Creative Commons Attribution license</a:t>
            </a:r>
            <a:endParaRPr sz="1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/>
          <p:nvPr>
            <p:ph idx="1" type="body"/>
          </p:nvPr>
        </p:nvSpPr>
        <p:spPr>
          <a:xfrm>
            <a:off x="288625" y="3142625"/>
            <a:ext cx="8588700" cy="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i="0" lang="en" sz="2400">
                <a:solidFill>
                  <a:srgbClr val="333333"/>
                </a:solidFill>
                <a:highlight>
                  <a:srgbClr val="FFFFFF"/>
                </a:highlight>
              </a:rPr>
              <a:t>L</a:t>
            </a:r>
            <a:r>
              <a:rPr i="0" lang="en" sz="2400">
                <a:solidFill>
                  <a:srgbClr val="333333"/>
                </a:solidFill>
              </a:rPr>
              <a:t>eadership is not about a title or a designation. It's about impact, influence and inspiration. Impact involves getting results, influence is about spreading the passion you have for your work, and you have to inspire team-mates and customers. </a:t>
            </a:r>
            <a:endParaRPr i="0" sz="2400">
              <a:solidFill>
                <a:srgbClr val="333333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rgbClr val="333333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n" sz="2400">
                <a:solidFill>
                  <a:srgbClr val="333333"/>
                </a:solidFill>
              </a:rPr>
              <a:t>-- Robin S. Sharma</a:t>
            </a:r>
            <a:endParaRPr i="0" sz="2400">
              <a:solidFill>
                <a:srgbClr val="333333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6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1" name="Google Shape;21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300" y="270425"/>
            <a:ext cx="4442044" cy="249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/>
          <p:nvPr>
            <p:ph type="title"/>
          </p:nvPr>
        </p:nvSpPr>
        <p:spPr>
          <a:xfrm>
            <a:off x="832475" y="168450"/>
            <a:ext cx="7951800" cy="9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as a Service</a:t>
            </a:r>
            <a:endParaRPr/>
          </a:p>
        </p:txBody>
      </p:sp>
      <p:sp>
        <p:nvSpPr>
          <p:cNvPr id="217" name="Google Shape;217;p37"/>
          <p:cNvSpPr txBox="1"/>
          <p:nvPr>
            <p:ph idx="1" type="body"/>
          </p:nvPr>
        </p:nvSpPr>
        <p:spPr>
          <a:xfrm>
            <a:off x="4409150" y="2767275"/>
            <a:ext cx="4526400" cy="38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Transform yourself and your team into a service-</a:t>
            </a:r>
            <a:r>
              <a:rPr lang="en" sz="2400"/>
              <a:t>focused</a:t>
            </a:r>
            <a:r>
              <a:rPr lang="en" sz="2400"/>
              <a:t>  group.  Go out of your way to help teach your stakeholders about your world, listen when they tell you about theirs.</a:t>
            </a:r>
            <a:endParaRPr sz="2400"/>
          </a:p>
        </p:txBody>
      </p:sp>
      <p:sp>
        <p:nvSpPr>
          <p:cNvPr id="218" name="Google Shape;218;p37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9" name="Google Shape;2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350" y="2004525"/>
            <a:ext cx="3920200" cy="390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8"/>
          <p:cNvSpPr txBox="1"/>
          <p:nvPr>
            <p:ph type="title"/>
          </p:nvPr>
        </p:nvSpPr>
        <p:spPr>
          <a:xfrm>
            <a:off x="832475" y="168450"/>
            <a:ext cx="7951800" cy="9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D8E80"/>
                </a:solidFill>
              </a:rPr>
              <a:t>Some Helpful Resources - Leadership</a:t>
            </a:r>
            <a:endParaRPr>
              <a:solidFill>
                <a:srgbClr val="FD8E80"/>
              </a:solidFill>
            </a:endParaRPr>
          </a:p>
        </p:txBody>
      </p:sp>
      <p:sp>
        <p:nvSpPr>
          <p:cNvPr id="225" name="Google Shape;225;p38"/>
          <p:cNvSpPr txBox="1"/>
          <p:nvPr>
            <p:ph idx="1" type="body"/>
          </p:nvPr>
        </p:nvSpPr>
        <p:spPr>
          <a:xfrm>
            <a:off x="753150" y="1587100"/>
            <a:ext cx="76377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■"/>
            </a:pPr>
            <a:r>
              <a:rPr lang="en" sz="2400" u="sng"/>
              <a:t>Start with Why </a:t>
            </a:r>
            <a:r>
              <a:rPr lang="en" sz="2400"/>
              <a:t>- Simon Sinek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 sz="2400" u="sng"/>
              <a:t>Leaders Eat Last</a:t>
            </a:r>
            <a:r>
              <a:rPr lang="en" sz="2400"/>
              <a:t> - Simon Sinek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 sz="2400" u="sng"/>
              <a:t>The Open Organization</a:t>
            </a:r>
            <a:r>
              <a:rPr lang="en" sz="2400"/>
              <a:t> - Jim Whitehurst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 sz="2400" u="sng"/>
              <a:t>Servant Leadership: A Journey into the Nature of Legitimate Power and Greatness </a:t>
            </a:r>
            <a:r>
              <a:rPr lang="en" sz="2400"/>
              <a:t>- Greenleaf &amp; Spears</a:t>
            </a:r>
            <a:endParaRPr sz="2400"/>
          </a:p>
        </p:txBody>
      </p:sp>
      <p:sp>
        <p:nvSpPr>
          <p:cNvPr id="226" name="Google Shape;226;p38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/>
          <p:nvPr>
            <p:ph idx="4294967295" type="ctrTitle"/>
          </p:nvPr>
        </p:nvSpPr>
        <p:spPr>
          <a:xfrm>
            <a:off x="685800" y="3101725"/>
            <a:ext cx="6731700" cy="15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BIG CONCEPT - </a:t>
            </a:r>
            <a:r>
              <a:rPr lang="en" sz="3600">
                <a:solidFill>
                  <a:srgbClr val="FFFFFF"/>
                </a:solidFill>
              </a:rPr>
              <a:t>Leadership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232" name="Google Shape;232;p39"/>
          <p:cNvSpPr txBox="1"/>
          <p:nvPr>
            <p:ph idx="4294967295" type="subTitle"/>
          </p:nvPr>
        </p:nvSpPr>
        <p:spPr>
          <a:xfrm>
            <a:off x="685800" y="4967475"/>
            <a:ext cx="81525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/>
              <a:t>Positive Security Culture starts with </a:t>
            </a:r>
            <a:r>
              <a:rPr b="1" lang="en" sz="3000"/>
              <a:t>YOU</a:t>
            </a:r>
            <a:r>
              <a:rPr lang="en" sz="3000"/>
              <a:t>!</a:t>
            </a:r>
            <a:endParaRPr sz="3000"/>
          </a:p>
        </p:txBody>
      </p:sp>
      <p:sp>
        <p:nvSpPr>
          <p:cNvPr id="233" name="Google Shape;233;p39"/>
          <p:cNvSpPr/>
          <p:nvPr/>
        </p:nvSpPr>
        <p:spPr>
          <a:xfrm>
            <a:off x="927338" y="935475"/>
            <a:ext cx="2399400" cy="1921200"/>
          </a:xfrm>
          <a:prstGeom prst="wedgeRectCallout">
            <a:avLst>
              <a:gd fmla="val -32904" name="adj1"/>
              <a:gd fmla="val 66457" name="adj2"/>
            </a:avLst>
          </a:prstGeom>
          <a:noFill/>
          <a:ln cap="flat" cmpd="sng" w="1524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" name="Google Shape;234;p39"/>
          <p:cNvGrpSpPr/>
          <p:nvPr/>
        </p:nvGrpSpPr>
        <p:grpSpPr>
          <a:xfrm>
            <a:off x="1429659" y="1213136"/>
            <a:ext cx="1308875" cy="1308955"/>
            <a:chOff x="6654650" y="3665275"/>
            <a:chExt cx="409100" cy="409125"/>
          </a:xfrm>
        </p:grpSpPr>
        <p:sp>
          <p:nvSpPr>
            <p:cNvPr id="235" name="Google Shape;235;p39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9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" name="Google Shape;237;p39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/>
          <p:nvPr>
            <p:ph type="ctrTitle"/>
          </p:nvPr>
        </p:nvSpPr>
        <p:spPr>
          <a:xfrm>
            <a:off x="665225" y="2018025"/>
            <a:ext cx="73887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F3848"/>
                </a:solidFill>
              </a:rPr>
              <a:t>2</a:t>
            </a:r>
            <a:r>
              <a:rPr lang="en">
                <a:solidFill>
                  <a:srgbClr val="2F3848"/>
                </a:solidFill>
              </a:rPr>
              <a:t>.</a:t>
            </a:r>
            <a:endParaRPr>
              <a:solidFill>
                <a:srgbClr val="2F384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Karma Chameleon</a:t>
            </a:r>
            <a:endParaRPr/>
          </a:p>
        </p:txBody>
      </p:sp>
      <p:sp>
        <p:nvSpPr>
          <p:cNvPr id="243" name="Google Shape;243;p40"/>
          <p:cNvSpPr txBox="1"/>
          <p:nvPr>
            <p:ph idx="1" type="subTitle"/>
          </p:nvPr>
        </p:nvSpPr>
        <p:spPr>
          <a:xfrm>
            <a:off x="854250" y="3922275"/>
            <a:ext cx="7643100" cy="9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Loving would be easy if your colors were like my dreams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1"/>
          <p:cNvSpPr txBox="1"/>
          <p:nvPr>
            <p:ph type="title"/>
          </p:nvPr>
        </p:nvSpPr>
        <p:spPr>
          <a:xfrm>
            <a:off x="832475" y="168450"/>
            <a:ext cx="7951800" cy="973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a team (on Rock-n-Roll!)</a:t>
            </a:r>
            <a:endParaRPr/>
          </a:p>
        </p:txBody>
      </p:sp>
      <p:sp>
        <p:nvSpPr>
          <p:cNvPr id="249" name="Google Shape;249;p41"/>
          <p:cNvSpPr txBox="1"/>
          <p:nvPr>
            <p:ph idx="1" type="body"/>
          </p:nvPr>
        </p:nvSpPr>
        <p:spPr>
          <a:xfrm>
            <a:off x="354200" y="2310350"/>
            <a:ext cx="4825500" cy="28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Having Mastered your leadership skills, now it is time to focus on those around you.</a:t>
            </a:r>
            <a:endParaRPr sz="2400"/>
          </a:p>
        </p:txBody>
      </p:sp>
      <p:sp>
        <p:nvSpPr>
          <p:cNvPr id="250" name="Google Shape;250;p41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1" name="Google Shape;2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925" y="1265975"/>
            <a:ext cx="36957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/>
          <p:nvPr>
            <p:ph type="title"/>
          </p:nvPr>
        </p:nvSpPr>
        <p:spPr>
          <a:xfrm>
            <a:off x="832475" y="168450"/>
            <a:ext cx="7951800" cy="9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Models are wrong, some are useful</a:t>
            </a:r>
            <a:endParaRPr/>
          </a:p>
        </p:txBody>
      </p:sp>
      <p:sp>
        <p:nvSpPr>
          <p:cNvPr id="257" name="Google Shape;257;p42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" name="Google Shape;258;p42"/>
          <p:cNvSpPr txBox="1"/>
          <p:nvPr/>
        </p:nvSpPr>
        <p:spPr>
          <a:xfrm>
            <a:off x="91800" y="6347325"/>
            <a:ext cx="42057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Based on OESA – Open Enterprise Security Architecture – http://www.opengroup.org/subjectareas/security/architecture </a:t>
            </a:r>
            <a:endParaRPr sz="1000"/>
          </a:p>
        </p:txBody>
      </p:sp>
      <p:pic>
        <p:nvPicPr>
          <p:cNvPr id="259" name="Google Shape;25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8820" y="1348400"/>
            <a:ext cx="5026360" cy="499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3"/>
          <p:cNvSpPr txBox="1"/>
          <p:nvPr>
            <p:ph type="title"/>
          </p:nvPr>
        </p:nvSpPr>
        <p:spPr>
          <a:xfrm>
            <a:off x="832475" y="168450"/>
            <a:ext cx="7951800" cy="9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people tick</a:t>
            </a:r>
            <a:endParaRPr/>
          </a:p>
        </p:txBody>
      </p:sp>
      <p:sp>
        <p:nvSpPr>
          <p:cNvPr id="265" name="Google Shape;265;p43"/>
          <p:cNvSpPr txBox="1"/>
          <p:nvPr>
            <p:ph idx="1" type="body"/>
          </p:nvPr>
        </p:nvSpPr>
        <p:spPr>
          <a:xfrm>
            <a:off x="219750" y="1828800"/>
            <a:ext cx="76377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■"/>
            </a:pPr>
            <a:r>
              <a:rPr lang="en" sz="2400"/>
              <a:t>Those just collecting a check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 sz="2400"/>
              <a:t>Those looking to learn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 sz="2400"/>
              <a:t>Those looking to gain XP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 sz="2400"/>
              <a:t>The True Believers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Team members need to understand why they are participating on the team and how the team fits within their organization.</a:t>
            </a:r>
            <a:endParaRPr/>
          </a:p>
        </p:txBody>
      </p:sp>
      <p:sp>
        <p:nvSpPr>
          <p:cNvPr id="266" name="Google Shape;266;p43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7" name="Google Shape;2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6800" y="1395547"/>
            <a:ext cx="3926126" cy="34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4"/>
          <p:cNvSpPr txBox="1"/>
          <p:nvPr>
            <p:ph type="title"/>
          </p:nvPr>
        </p:nvSpPr>
        <p:spPr>
          <a:xfrm>
            <a:off x="832475" y="168450"/>
            <a:ext cx="7951800" cy="9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Mission, vision, &amp; goals - more than just words</a:t>
            </a:r>
            <a:endParaRPr/>
          </a:p>
        </p:txBody>
      </p:sp>
      <p:sp>
        <p:nvSpPr>
          <p:cNvPr id="273" name="Google Shape;273;p44"/>
          <p:cNvSpPr txBox="1"/>
          <p:nvPr>
            <p:ph idx="1" type="body"/>
          </p:nvPr>
        </p:nvSpPr>
        <p:spPr>
          <a:xfrm>
            <a:off x="209950" y="1447800"/>
            <a:ext cx="87201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As leaders, it is our responsibility to set the tone for your organization, leading by example 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2400"/>
              <a:t>(remember a few slides ago when I said it was important to do that?)</a:t>
            </a:r>
            <a:endParaRPr i="1" sz="2400"/>
          </a:p>
        </p:txBody>
      </p:sp>
      <p:sp>
        <p:nvSpPr>
          <p:cNvPr id="274" name="Google Shape;274;p44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5" name="Google Shape;27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5550" y="3709172"/>
            <a:ext cx="4165200" cy="30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/>
          <p:nvPr>
            <p:ph type="title"/>
          </p:nvPr>
        </p:nvSpPr>
        <p:spPr>
          <a:xfrm>
            <a:off x="832475" y="168450"/>
            <a:ext cx="7951800" cy="9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S.M.A.R.T Goals &amp; OKRs</a:t>
            </a:r>
            <a:endParaRPr/>
          </a:p>
        </p:txBody>
      </p:sp>
      <p:sp>
        <p:nvSpPr>
          <p:cNvPr id="281" name="Google Shape;281;p45"/>
          <p:cNvSpPr txBox="1"/>
          <p:nvPr>
            <p:ph idx="1" type="body"/>
          </p:nvPr>
        </p:nvSpPr>
        <p:spPr>
          <a:xfrm>
            <a:off x="753150" y="1371600"/>
            <a:ext cx="26301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S</a:t>
            </a:r>
            <a:r>
              <a:rPr lang="en"/>
              <a:t>pecific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M</a:t>
            </a:r>
            <a:r>
              <a:rPr lang="en"/>
              <a:t>easurable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A</a:t>
            </a:r>
            <a:r>
              <a:rPr lang="en"/>
              <a:t>ttainable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R</a:t>
            </a:r>
            <a:r>
              <a:rPr lang="en"/>
              <a:t>elevant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T</a:t>
            </a:r>
            <a:r>
              <a:rPr lang="en"/>
              <a:t>ime-based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5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3" name="Google Shape;283;p45"/>
          <p:cNvSpPr txBox="1"/>
          <p:nvPr>
            <p:ph idx="1" type="body"/>
          </p:nvPr>
        </p:nvSpPr>
        <p:spPr>
          <a:xfrm>
            <a:off x="5639275" y="1314175"/>
            <a:ext cx="26301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O</a:t>
            </a:r>
            <a:r>
              <a:rPr lang="en">
                <a:solidFill>
                  <a:srgbClr val="000000"/>
                </a:solidFill>
              </a:rPr>
              <a:t>bjectives</a:t>
            </a:r>
            <a:r>
              <a:rPr lang="en"/>
              <a:t> &amp;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K</a:t>
            </a:r>
            <a:r>
              <a:rPr lang="en"/>
              <a:t>ey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R</a:t>
            </a:r>
            <a:r>
              <a:rPr lang="en"/>
              <a:t>esults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K</a:t>
            </a:r>
            <a:r>
              <a:rPr lang="en"/>
              <a:t>ey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P</a:t>
            </a:r>
            <a:r>
              <a:rPr lang="en"/>
              <a:t>erformance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I</a:t>
            </a:r>
            <a:r>
              <a:rPr lang="en"/>
              <a:t>ndicators</a:t>
            </a:r>
            <a:endParaRPr/>
          </a:p>
        </p:txBody>
      </p:sp>
      <p:pic>
        <p:nvPicPr>
          <p:cNvPr id="284" name="Google Shape;28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250" y="4371963"/>
            <a:ext cx="4095750" cy="24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5"/>
          <p:cNvSpPr txBox="1"/>
          <p:nvPr/>
        </p:nvSpPr>
        <p:spPr>
          <a:xfrm>
            <a:off x="5455075" y="5885900"/>
            <a:ext cx="3514200" cy="8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Source Sans Pro"/>
                <a:ea typeface="Source Sans Pro"/>
                <a:cs typeface="Source Sans Pro"/>
                <a:sym typeface="Source Sans Pro"/>
              </a:rPr>
              <a:t>These help associates understand what success looks like</a:t>
            </a:r>
            <a:endParaRPr i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/>
          <p:nvPr/>
        </p:nvSpPr>
        <p:spPr>
          <a:xfrm>
            <a:off x="602650" y="2545650"/>
            <a:ext cx="2808000" cy="1766700"/>
          </a:xfrm>
          <a:prstGeom prst="homePlate">
            <a:avLst>
              <a:gd fmla="val 30129" name="adj"/>
            </a:avLst>
          </a:prstGeom>
          <a:noFill/>
          <a:ln cap="flat" cmpd="sng" w="114300">
            <a:solidFill>
              <a:srgbClr val="6CF3C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Who</a:t>
            </a:r>
            <a:endParaRPr b="1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8" name="Google Shape;148;p28"/>
          <p:cNvSpPr/>
          <p:nvPr/>
        </p:nvSpPr>
        <p:spPr>
          <a:xfrm>
            <a:off x="3114000" y="2545650"/>
            <a:ext cx="2862000" cy="1766700"/>
          </a:xfrm>
          <a:prstGeom prst="chevron">
            <a:avLst>
              <a:gd fmla="val 29853" name="adj"/>
            </a:avLst>
          </a:prstGeom>
          <a:noFill/>
          <a:ln cap="flat" cmpd="sng" w="114300">
            <a:solidFill>
              <a:srgbClr val="00C5B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WAT!</a:t>
            </a:r>
            <a:endParaRPr b="1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9" name="Google Shape;149;p28"/>
          <p:cNvSpPr/>
          <p:nvPr/>
        </p:nvSpPr>
        <p:spPr>
          <a:xfrm>
            <a:off x="5679350" y="2545650"/>
            <a:ext cx="2862000" cy="1766700"/>
          </a:xfrm>
          <a:prstGeom prst="chevron">
            <a:avLst>
              <a:gd fmla="val 29853" name="adj"/>
            </a:avLst>
          </a:prstGeom>
          <a:noFill/>
          <a:ln cap="flat" cmpd="sng" w="114300">
            <a:solidFill>
              <a:srgbClr val="2F3848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Why &amp; How</a:t>
            </a:r>
            <a:endParaRPr b="1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0" name="Google Shape;150;p28"/>
          <p:cNvSpPr txBox="1"/>
          <p:nvPr>
            <p:ph type="title"/>
          </p:nvPr>
        </p:nvSpPr>
        <p:spPr>
          <a:xfrm>
            <a:off x="832475" y="168450"/>
            <a:ext cx="7951800" cy="9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Agenda</a:t>
            </a:r>
            <a:endParaRPr/>
          </a:p>
        </p:txBody>
      </p:sp>
      <p:sp>
        <p:nvSpPr>
          <p:cNvPr id="151" name="Google Shape;151;p28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6"/>
          <p:cNvSpPr txBox="1"/>
          <p:nvPr>
            <p:ph type="title"/>
          </p:nvPr>
        </p:nvSpPr>
        <p:spPr>
          <a:xfrm>
            <a:off x="832475" y="168450"/>
            <a:ext cx="7951800" cy="9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Guiding Principles</a:t>
            </a:r>
            <a:endParaRPr/>
          </a:p>
        </p:txBody>
      </p:sp>
      <p:sp>
        <p:nvSpPr>
          <p:cNvPr id="291" name="Google Shape;291;p46"/>
          <p:cNvSpPr txBox="1"/>
          <p:nvPr>
            <p:ph idx="1" type="body"/>
          </p:nvPr>
        </p:nvSpPr>
        <p:spPr>
          <a:xfrm>
            <a:off x="753150" y="1600200"/>
            <a:ext cx="76377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Collaboration</a:t>
            </a:r>
            <a:r>
              <a:rPr lang="en"/>
              <a:t> - </a:t>
            </a:r>
            <a:r>
              <a:rPr lang="en" sz="2400"/>
              <a:t>Shared problems are solved faster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Transparency</a:t>
            </a:r>
            <a:r>
              <a:rPr lang="en"/>
              <a:t> - </a:t>
            </a:r>
            <a:r>
              <a:rPr lang="en" sz="2400"/>
              <a:t>Forces Authenticity and honesty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Accountability </a:t>
            </a:r>
            <a:r>
              <a:rPr lang="en"/>
              <a:t>- </a:t>
            </a:r>
            <a:r>
              <a:rPr lang="en" sz="2400"/>
              <a:t>Willingness to take responsibility for one’s actions 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Meritocracy </a:t>
            </a:r>
            <a:r>
              <a:rPr lang="en"/>
              <a:t>- </a:t>
            </a:r>
            <a:r>
              <a:rPr lang="en" sz="2400"/>
              <a:t>Rewarding the best ideas, no matter where they come from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Participative communities are more open to change</a:t>
            </a:r>
            <a:endParaRPr/>
          </a:p>
        </p:txBody>
      </p:sp>
      <p:sp>
        <p:nvSpPr>
          <p:cNvPr id="292" name="Google Shape;292;p46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7"/>
          <p:cNvSpPr txBox="1"/>
          <p:nvPr>
            <p:ph type="title"/>
          </p:nvPr>
        </p:nvSpPr>
        <p:spPr>
          <a:xfrm>
            <a:off x="832475" y="168450"/>
            <a:ext cx="7951800" cy="9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you’re speaking my language</a:t>
            </a:r>
            <a:endParaRPr/>
          </a:p>
        </p:txBody>
      </p:sp>
      <p:sp>
        <p:nvSpPr>
          <p:cNvPr id="298" name="Google Shape;298;p47"/>
          <p:cNvSpPr txBox="1"/>
          <p:nvPr>
            <p:ph idx="1" type="body"/>
          </p:nvPr>
        </p:nvSpPr>
        <p:spPr>
          <a:xfrm>
            <a:off x="209950" y="1947500"/>
            <a:ext cx="4314000" cy="46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Different personality types require different approaches.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Tools Iike DISC or Tilt365 can help you understand your leadership and work styles so you can learn to adjust based off the types you’re interacting with.</a:t>
            </a:r>
            <a:endParaRPr sz="2400"/>
          </a:p>
        </p:txBody>
      </p:sp>
      <p:sp>
        <p:nvSpPr>
          <p:cNvPr id="299" name="Google Shape;299;p47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0" name="Google Shape;30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7675" y="1947500"/>
            <a:ext cx="4315249" cy="3346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8"/>
          <p:cNvSpPr txBox="1"/>
          <p:nvPr>
            <p:ph type="title"/>
          </p:nvPr>
        </p:nvSpPr>
        <p:spPr>
          <a:xfrm>
            <a:off x="832475" y="168450"/>
            <a:ext cx="7951800" cy="9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your employees want, what they really, really want</a:t>
            </a:r>
            <a:endParaRPr/>
          </a:p>
        </p:txBody>
      </p:sp>
      <p:sp>
        <p:nvSpPr>
          <p:cNvPr id="306" name="Google Shape;306;p48"/>
          <p:cNvSpPr txBox="1"/>
          <p:nvPr>
            <p:ph idx="1" type="body"/>
          </p:nvPr>
        </p:nvSpPr>
        <p:spPr>
          <a:xfrm>
            <a:off x="753150" y="4521400"/>
            <a:ext cx="7637700" cy="19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■"/>
            </a:pPr>
            <a:r>
              <a:rPr lang="en" sz="2400"/>
              <a:t>To be listened to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 sz="2400"/>
              <a:t>To know they have an advocate that can remove roadblocks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 sz="2400"/>
              <a:t>To have enriching experiences and worthwhile work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 sz="2400"/>
              <a:t>To feel like their contributions make a difference</a:t>
            </a:r>
            <a:endParaRPr sz="2400"/>
          </a:p>
        </p:txBody>
      </p:sp>
      <p:sp>
        <p:nvSpPr>
          <p:cNvPr id="307" name="Google Shape;307;p48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8" name="Google Shape;30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425" y="1141950"/>
            <a:ext cx="3873400" cy="351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9"/>
          <p:cNvSpPr txBox="1"/>
          <p:nvPr>
            <p:ph type="title"/>
          </p:nvPr>
        </p:nvSpPr>
        <p:spPr>
          <a:xfrm>
            <a:off x="832475" y="168450"/>
            <a:ext cx="7951800" cy="9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Generating a sense of identity</a:t>
            </a:r>
            <a:endParaRPr/>
          </a:p>
        </p:txBody>
      </p:sp>
      <p:sp>
        <p:nvSpPr>
          <p:cNvPr id="314" name="Google Shape;314;p49"/>
          <p:cNvSpPr txBox="1"/>
          <p:nvPr>
            <p:ph idx="1" type="body"/>
          </p:nvPr>
        </p:nvSpPr>
        <p:spPr>
          <a:xfrm>
            <a:off x="4297650" y="2083175"/>
            <a:ext cx="4619100" cy="41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Cultivating a positive community of professionals that support each other and your customers.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 team identity can help give associates a sense of belonging; forming strong bonds helps reduce attrition.</a:t>
            </a:r>
            <a:endParaRPr sz="2400"/>
          </a:p>
        </p:txBody>
      </p:sp>
      <p:sp>
        <p:nvSpPr>
          <p:cNvPr id="315" name="Google Shape;315;p49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6" name="Google Shape;31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300" y="1821900"/>
            <a:ext cx="3920650" cy="402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0"/>
          <p:cNvSpPr txBox="1"/>
          <p:nvPr>
            <p:ph type="title"/>
          </p:nvPr>
        </p:nvSpPr>
        <p:spPr>
          <a:xfrm>
            <a:off x="832475" y="168450"/>
            <a:ext cx="7951800" cy="9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D8E80"/>
                </a:solidFill>
              </a:rPr>
              <a:t>Some Helpful Resources - Team</a:t>
            </a:r>
            <a:endParaRPr>
              <a:solidFill>
                <a:srgbClr val="FD8E80"/>
              </a:solidFill>
            </a:endParaRPr>
          </a:p>
        </p:txBody>
      </p:sp>
      <p:sp>
        <p:nvSpPr>
          <p:cNvPr id="322" name="Google Shape;322;p50"/>
          <p:cNvSpPr txBox="1"/>
          <p:nvPr>
            <p:ph idx="1" type="body"/>
          </p:nvPr>
        </p:nvSpPr>
        <p:spPr>
          <a:xfrm>
            <a:off x="275525" y="1371600"/>
            <a:ext cx="87201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■"/>
            </a:pPr>
            <a:r>
              <a:rPr lang="en" sz="2400" u="sng"/>
              <a:t>The 5 </a:t>
            </a:r>
            <a:r>
              <a:rPr lang="en" sz="2400" u="sng"/>
              <a:t>Dysfunctions</a:t>
            </a:r>
            <a:r>
              <a:rPr lang="en" sz="2400" u="sng"/>
              <a:t> of a Team</a:t>
            </a:r>
            <a:r>
              <a:rPr lang="en" sz="2400" u="sng"/>
              <a:t> </a:t>
            </a:r>
            <a:r>
              <a:rPr lang="en" sz="2400"/>
              <a:t>- Patrick Lencioni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 sz="2400" u="sng"/>
              <a:t>Death by Meeting</a:t>
            </a:r>
            <a:r>
              <a:rPr lang="en" sz="2400"/>
              <a:t> - </a:t>
            </a:r>
            <a:r>
              <a:rPr lang="en" sz="2400"/>
              <a:t>Patrick Lencioni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 sz="2400" u="sng"/>
              <a:t>Slack:Getting Past Burnout, Busywork, and the Myth of Total Efficiency</a:t>
            </a:r>
            <a:r>
              <a:rPr lang="en" sz="2400"/>
              <a:t>  - Tom DeMarco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 sz="2400"/>
              <a:t>Writing S.M.A.R.T. Goals -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https://www.smartsheet.com/blog/essential-guide-writing-smart-goals</a:t>
            </a:r>
            <a:r>
              <a:rPr lang="en" sz="2400"/>
              <a:t>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 sz="2400"/>
              <a:t>Beginner’s Guide to OKRs -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https://felipecastro.com/en/okr/what-is-okr/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 sz="2400"/>
              <a:t>Tilt365 - </a:t>
            </a:r>
            <a:r>
              <a:rPr lang="en" sz="2400" u="sng">
                <a:solidFill>
                  <a:schemeClr val="hlink"/>
                </a:solidFill>
                <a:hlinkClick r:id="rId5"/>
              </a:rPr>
              <a:t>https://www.tilt365.com</a:t>
            </a:r>
            <a:r>
              <a:rPr lang="en" sz="2400"/>
              <a:t>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 sz="2400"/>
              <a:t>DISC Profile - </a:t>
            </a:r>
            <a:r>
              <a:rPr lang="en" sz="2400" u="sng">
                <a:solidFill>
                  <a:schemeClr val="hlink"/>
                </a:solidFill>
                <a:hlinkClick r:id="rId6"/>
              </a:rPr>
              <a:t>https://www.discprofile.com/</a:t>
            </a:r>
            <a:r>
              <a:rPr lang="en" sz="2400"/>
              <a:t> </a:t>
            </a:r>
            <a:endParaRPr sz="2400"/>
          </a:p>
        </p:txBody>
      </p:sp>
      <p:sp>
        <p:nvSpPr>
          <p:cNvPr id="323" name="Google Shape;323;p50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1"/>
          <p:cNvSpPr txBox="1"/>
          <p:nvPr>
            <p:ph idx="4294967295" type="ctrTitle"/>
          </p:nvPr>
        </p:nvSpPr>
        <p:spPr>
          <a:xfrm>
            <a:off x="685800" y="3101725"/>
            <a:ext cx="6731700" cy="15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BIG CONCEPT - </a:t>
            </a:r>
            <a:r>
              <a:rPr lang="en" sz="3600">
                <a:solidFill>
                  <a:srgbClr val="FFFFFF"/>
                </a:solidFill>
              </a:rPr>
              <a:t>Team Culture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329" name="Google Shape;329;p51"/>
          <p:cNvSpPr txBox="1"/>
          <p:nvPr>
            <p:ph idx="4294967295" type="subTitle"/>
          </p:nvPr>
        </p:nvSpPr>
        <p:spPr>
          <a:xfrm>
            <a:off x="367300" y="5042075"/>
            <a:ext cx="85365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/>
              <a:t>Establishing a team identity and collaborative culture is </a:t>
            </a:r>
            <a:r>
              <a:rPr b="1" lang="en" sz="3000"/>
              <a:t>KEY</a:t>
            </a:r>
            <a:r>
              <a:rPr lang="en" sz="3000"/>
              <a:t> to recruiting and retaining associates</a:t>
            </a:r>
            <a:endParaRPr sz="3000"/>
          </a:p>
        </p:txBody>
      </p:sp>
      <p:sp>
        <p:nvSpPr>
          <p:cNvPr id="330" name="Google Shape;330;p51"/>
          <p:cNvSpPr/>
          <p:nvPr/>
        </p:nvSpPr>
        <p:spPr>
          <a:xfrm>
            <a:off x="927338" y="935475"/>
            <a:ext cx="2399400" cy="1921200"/>
          </a:xfrm>
          <a:prstGeom prst="wedgeRectCallout">
            <a:avLst>
              <a:gd fmla="val -32904" name="adj1"/>
              <a:gd fmla="val 66457" name="adj2"/>
            </a:avLst>
          </a:prstGeom>
          <a:noFill/>
          <a:ln cap="flat" cmpd="sng" w="1524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51"/>
          <p:cNvGrpSpPr/>
          <p:nvPr/>
        </p:nvGrpSpPr>
        <p:grpSpPr>
          <a:xfrm>
            <a:off x="1429659" y="1213136"/>
            <a:ext cx="1308875" cy="1308955"/>
            <a:chOff x="6654650" y="3665275"/>
            <a:chExt cx="409100" cy="409125"/>
          </a:xfrm>
        </p:grpSpPr>
        <p:sp>
          <p:nvSpPr>
            <p:cNvPr id="332" name="Google Shape;332;p51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51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51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2"/>
          <p:cNvSpPr txBox="1"/>
          <p:nvPr>
            <p:ph type="ctrTitle"/>
          </p:nvPr>
        </p:nvSpPr>
        <p:spPr>
          <a:xfrm>
            <a:off x="665225" y="2018025"/>
            <a:ext cx="73887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F3848"/>
                </a:solidFill>
              </a:rPr>
              <a:t>3</a:t>
            </a:r>
            <a:r>
              <a:rPr lang="en">
                <a:solidFill>
                  <a:srgbClr val="2F3848"/>
                </a:solidFill>
              </a:rPr>
              <a:t>.</a:t>
            </a:r>
            <a:endParaRPr>
              <a:solidFill>
                <a:srgbClr val="2F384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Letting Somebody Love You</a:t>
            </a:r>
            <a:endParaRPr/>
          </a:p>
        </p:txBody>
      </p:sp>
      <p:sp>
        <p:nvSpPr>
          <p:cNvPr id="340" name="Google Shape;340;p52"/>
          <p:cNvSpPr txBox="1"/>
          <p:nvPr>
            <p:ph idx="1" type="subTitle"/>
          </p:nvPr>
        </p:nvSpPr>
        <p:spPr>
          <a:xfrm>
            <a:off x="854250" y="3922275"/>
            <a:ext cx="7643100" cy="9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walk into the room and light your fuse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3"/>
          <p:cNvSpPr txBox="1"/>
          <p:nvPr>
            <p:ph type="title"/>
          </p:nvPr>
        </p:nvSpPr>
        <p:spPr>
          <a:xfrm>
            <a:off x="832475" y="168450"/>
            <a:ext cx="7951800" cy="9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CSIRT’s relation to the rest of the Org</a:t>
            </a:r>
            <a:endParaRPr/>
          </a:p>
        </p:txBody>
      </p:sp>
      <p:sp>
        <p:nvSpPr>
          <p:cNvPr id="346" name="Google Shape;346;p53"/>
          <p:cNvSpPr txBox="1"/>
          <p:nvPr>
            <p:ph idx="1" type="body"/>
          </p:nvPr>
        </p:nvSpPr>
        <p:spPr>
          <a:xfrm>
            <a:off x="301725" y="2793525"/>
            <a:ext cx="5114100" cy="32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Security can live in many different groups.  Knowing where you sit in an org chart can help you understand how to navigate and </a:t>
            </a:r>
            <a:r>
              <a:rPr lang="en" sz="2400"/>
              <a:t>negotiate</a:t>
            </a:r>
            <a:r>
              <a:rPr lang="en" sz="2400"/>
              <a:t> your ideas.</a:t>
            </a:r>
            <a:endParaRPr sz="2400"/>
          </a:p>
        </p:txBody>
      </p:sp>
      <p:sp>
        <p:nvSpPr>
          <p:cNvPr id="347" name="Google Shape;347;p53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8" name="Google Shape;34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3750" y="2387425"/>
            <a:ext cx="3373300" cy="337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4"/>
          <p:cNvSpPr/>
          <p:nvPr/>
        </p:nvSpPr>
        <p:spPr>
          <a:xfrm>
            <a:off x="3361250" y="1394350"/>
            <a:ext cx="2724300" cy="2724300"/>
          </a:xfrm>
          <a:prstGeom prst="ellipse">
            <a:avLst/>
          </a:prstGeom>
          <a:solidFill>
            <a:srgbClr val="2F3848"/>
          </a:solidFill>
          <a:ln cap="flat" cmpd="sng" w="114300">
            <a:solidFill>
              <a:srgbClr val="2F38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CSIRT</a:t>
            </a:r>
            <a:endParaRPr b="1"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4" name="Google Shape;354;p54"/>
          <p:cNvSpPr/>
          <p:nvPr/>
        </p:nvSpPr>
        <p:spPr>
          <a:xfrm>
            <a:off x="2254450" y="2537675"/>
            <a:ext cx="2724300" cy="2724300"/>
          </a:xfrm>
          <a:prstGeom prst="ellipse">
            <a:avLst/>
          </a:prstGeom>
          <a:noFill/>
          <a:ln cap="flat" cmpd="sng" w="114300">
            <a:solidFill>
              <a:srgbClr val="F057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IT Ops</a:t>
            </a:r>
            <a:endParaRPr b="1" sz="2400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5" name="Google Shape;355;p54"/>
          <p:cNvSpPr txBox="1"/>
          <p:nvPr>
            <p:ph type="title"/>
          </p:nvPr>
        </p:nvSpPr>
        <p:spPr>
          <a:xfrm>
            <a:off x="832475" y="168450"/>
            <a:ext cx="7951800" cy="9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ZOMG AWESOMZ CHARTZ!!!</a:t>
            </a:r>
            <a:endParaRPr/>
          </a:p>
        </p:txBody>
      </p:sp>
      <p:sp>
        <p:nvSpPr>
          <p:cNvPr id="356" name="Google Shape;356;p54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7" name="Google Shape;357;p54"/>
          <p:cNvSpPr/>
          <p:nvPr/>
        </p:nvSpPr>
        <p:spPr>
          <a:xfrm>
            <a:off x="4479225" y="2829350"/>
            <a:ext cx="2724300" cy="2724300"/>
          </a:xfrm>
          <a:prstGeom prst="ellipse">
            <a:avLst/>
          </a:prstGeom>
          <a:noFill/>
          <a:ln cap="flat" cmpd="sng" w="114300">
            <a:solidFill>
              <a:srgbClr val="00C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</a:t>
            </a:r>
            <a:endParaRPr b="1" sz="2400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Business</a:t>
            </a:r>
            <a:endParaRPr b="1" sz="2400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8" name="Google Shape;358;p54"/>
          <p:cNvSpPr/>
          <p:nvPr/>
        </p:nvSpPr>
        <p:spPr>
          <a:xfrm>
            <a:off x="3970850" y="3685025"/>
            <a:ext cx="2724300" cy="2724300"/>
          </a:xfrm>
          <a:prstGeom prst="ellipse">
            <a:avLst/>
          </a:prstGeom>
          <a:noFill/>
          <a:ln cap="flat" cmpd="sng" w="114300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Dev</a:t>
            </a:r>
            <a:endParaRPr b="1" sz="2400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5"/>
          <p:cNvSpPr txBox="1"/>
          <p:nvPr>
            <p:ph type="title"/>
          </p:nvPr>
        </p:nvSpPr>
        <p:spPr>
          <a:xfrm>
            <a:off x="832475" y="168450"/>
            <a:ext cx="7951800" cy="9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Stakeholder Management</a:t>
            </a:r>
            <a:endParaRPr/>
          </a:p>
        </p:txBody>
      </p:sp>
      <p:sp>
        <p:nvSpPr>
          <p:cNvPr id="364" name="Google Shape;364;p55"/>
          <p:cNvSpPr txBox="1"/>
          <p:nvPr>
            <p:ph idx="1" type="body"/>
          </p:nvPr>
        </p:nvSpPr>
        <p:spPr>
          <a:xfrm>
            <a:off x="3632400" y="1886500"/>
            <a:ext cx="5389500" cy="43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■"/>
            </a:pPr>
            <a:r>
              <a:rPr lang="en" sz="2400"/>
              <a:t>Know your stakeholders and their needs. 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 sz="2400"/>
              <a:t>Tailor your comms to them.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 sz="2400"/>
              <a:t>Understand the key players that can be groomed to be your security deputies.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 sz="2400"/>
              <a:t>Cultivate relationships with other Ops teams and Development groups.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 sz="2400"/>
              <a:t>Use THEIR language/vocabulary to eliminate ambiguity</a:t>
            </a:r>
            <a:endParaRPr sz="2400"/>
          </a:p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6" name="Google Shape;36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00" y="2028575"/>
            <a:ext cx="3489900" cy="348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>
            <p:ph idx="4294967295" type="ctrTitle"/>
          </p:nvPr>
        </p:nvSpPr>
        <p:spPr>
          <a:xfrm>
            <a:off x="457200" y="1826301"/>
            <a:ext cx="3075300" cy="10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C5B9"/>
                </a:solidFill>
              </a:rPr>
              <a:t>Hello!</a:t>
            </a:r>
            <a:endParaRPr sz="3000">
              <a:solidFill>
                <a:srgbClr val="00C5B9"/>
              </a:solidFill>
            </a:endParaRPr>
          </a:p>
        </p:txBody>
      </p:sp>
      <p:sp>
        <p:nvSpPr>
          <p:cNvPr id="157" name="Google Shape;157;p29"/>
          <p:cNvSpPr txBox="1"/>
          <p:nvPr>
            <p:ph idx="12" type="sldNum"/>
          </p:nvPr>
        </p:nvSpPr>
        <p:spPr>
          <a:xfrm>
            <a:off x="457200" y="6231534"/>
            <a:ext cx="548700" cy="32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29"/>
          <p:cNvSpPr txBox="1"/>
          <p:nvPr/>
        </p:nvSpPr>
        <p:spPr>
          <a:xfrm>
            <a:off x="332475" y="3565950"/>
            <a:ext cx="4403100" cy="2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CRob, n, adj, and v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Pronunciation: U.S.  (K-robe)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CISSP, CSSLP, ITILv3, TOGAF9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Over 20 years of Enterprise-class Architecture, Engineering, Operations, and Security experience 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Ambassador of Red Hat Product Security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Participant in the FIRST PSIRT SIG, VulnCoord SIG, and others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Co-Author FIRST PSIRT Services Framework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Pirate-enthusiast &amp; hat-owner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59" name="Google Shape;1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4274" y="472365"/>
            <a:ext cx="2916625" cy="324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6"/>
          <p:cNvSpPr txBox="1"/>
          <p:nvPr>
            <p:ph type="title"/>
          </p:nvPr>
        </p:nvSpPr>
        <p:spPr>
          <a:xfrm>
            <a:off x="832475" y="168450"/>
            <a:ext cx="7951800" cy="9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Shared Purpose</a:t>
            </a:r>
            <a:endParaRPr/>
          </a:p>
        </p:txBody>
      </p:sp>
      <p:sp>
        <p:nvSpPr>
          <p:cNvPr id="372" name="Google Shape;372;p56"/>
          <p:cNvSpPr txBox="1"/>
          <p:nvPr>
            <p:ph idx="1" type="body"/>
          </p:nvPr>
        </p:nvSpPr>
        <p:spPr>
          <a:xfrm>
            <a:off x="223075" y="1371600"/>
            <a:ext cx="47814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Unless you develop and sell security tools…. Security probably ISN’T part of your corporate mission.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Understand the business you work with.  What is their jargon?  What are their  challenges and threats they face.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Steer your team to the same understanding so you focus on tasks/initiatives that help further your </a:t>
            </a:r>
            <a:r>
              <a:rPr lang="en" sz="2400"/>
              <a:t>organization's</a:t>
            </a:r>
            <a:r>
              <a:rPr lang="en" sz="2400"/>
              <a:t> goals.</a:t>
            </a:r>
            <a:endParaRPr sz="2400"/>
          </a:p>
        </p:txBody>
      </p:sp>
      <p:sp>
        <p:nvSpPr>
          <p:cNvPr id="373" name="Google Shape;373;p56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4" name="Google Shape;37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4350" y="2566300"/>
            <a:ext cx="3925625" cy="29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7"/>
          <p:cNvSpPr txBox="1"/>
          <p:nvPr>
            <p:ph type="title"/>
          </p:nvPr>
        </p:nvSpPr>
        <p:spPr>
          <a:xfrm>
            <a:off x="832475" y="168450"/>
            <a:ext cx="7951800" cy="9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D8E80"/>
                </a:solidFill>
              </a:rPr>
              <a:t>Some Helpful Resources - Organization</a:t>
            </a:r>
            <a:endParaRPr>
              <a:solidFill>
                <a:srgbClr val="FD8E80"/>
              </a:solidFill>
            </a:endParaRPr>
          </a:p>
        </p:txBody>
      </p:sp>
      <p:sp>
        <p:nvSpPr>
          <p:cNvPr id="380" name="Google Shape;380;p57"/>
          <p:cNvSpPr txBox="1"/>
          <p:nvPr>
            <p:ph idx="1" type="body"/>
          </p:nvPr>
        </p:nvSpPr>
        <p:spPr>
          <a:xfrm>
            <a:off x="275525" y="1600200"/>
            <a:ext cx="87201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■"/>
            </a:pPr>
            <a:r>
              <a:rPr lang="en" sz="2400"/>
              <a:t>FIRST’s CSIRT Services Framework -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https://www.first.org/education/service-framework</a:t>
            </a:r>
            <a:r>
              <a:rPr lang="en" sz="2400"/>
              <a:t>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 sz="2400" u="sng"/>
              <a:t>The Phoenix Project </a:t>
            </a:r>
            <a:r>
              <a:rPr lang="en" sz="2400"/>
              <a:t>- Kim &amp; Behr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 sz="2400" u="sng"/>
              <a:t>Gung Ho!</a:t>
            </a:r>
            <a:r>
              <a:rPr lang="en" sz="2400"/>
              <a:t> - Bowles &amp; Blanchard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 sz="2400" u="sng"/>
              <a:t>The Entropy Police: Practicing Information Security in the Enterprise </a:t>
            </a:r>
            <a:r>
              <a:rPr lang="en" sz="2400"/>
              <a:t>- Guida</a:t>
            </a:r>
            <a:endParaRPr sz="2400"/>
          </a:p>
        </p:txBody>
      </p:sp>
      <p:sp>
        <p:nvSpPr>
          <p:cNvPr id="381" name="Google Shape;381;p57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8"/>
          <p:cNvSpPr txBox="1"/>
          <p:nvPr>
            <p:ph idx="4294967295" type="ctrTitle"/>
          </p:nvPr>
        </p:nvSpPr>
        <p:spPr>
          <a:xfrm>
            <a:off x="685800" y="3101725"/>
            <a:ext cx="6731700" cy="15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BIG CONCEPT - </a:t>
            </a:r>
            <a:r>
              <a:rPr lang="en" sz="3600">
                <a:solidFill>
                  <a:srgbClr val="FFFFFF"/>
                </a:solidFill>
              </a:rPr>
              <a:t>Organizational Culture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387" name="Google Shape;387;p58"/>
          <p:cNvSpPr txBox="1"/>
          <p:nvPr>
            <p:ph idx="4294967295" type="subTitle"/>
          </p:nvPr>
        </p:nvSpPr>
        <p:spPr>
          <a:xfrm>
            <a:off x="157500" y="5033575"/>
            <a:ext cx="87594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900"/>
              <a:t>The better you understand your organization, the more success you can be in negotiating the implementation of your program</a:t>
            </a:r>
            <a:endParaRPr sz="2900"/>
          </a:p>
        </p:txBody>
      </p:sp>
      <p:sp>
        <p:nvSpPr>
          <p:cNvPr id="388" name="Google Shape;388;p58"/>
          <p:cNvSpPr/>
          <p:nvPr/>
        </p:nvSpPr>
        <p:spPr>
          <a:xfrm>
            <a:off x="927338" y="935475"/>
            <a:ext cx="2399400" cy="1921200"/>
          </a:xfrm>
          <a:prstGeom prst="wedgeRectCallout">
            <a:avLst>
              <a:gd fmla="val -32904" name="adj1"/>
              <a:gd fmla="val 66457" name="adj2"/>
            </a:avLst>
          </a:prstGeom>
          <a:noFill/>
          <a:ln cap="flat" cmpd="sng" w="1524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9" name="Google Shape;389;p58"/>
          <p:cNvGrpSpPr/>
          <p:nvPr/>
        </p:nvGrpSpPr>
        <p:grpSpPr>
          <a:xfrm>
            <a:off x="1429659" y="1213136"/>
            <a:ext cx="1308875" cy="1308955"/>
            <a:chOff x="6654650" y="3665275"/>
            <a:chExt cx="409100" cy="409125"/>
          </a:xfrm>
        </p:grpSpPr>
        <p:sp>
          <p:nvSpPr>
            <p:cNvPr id="390" name="Google Shape;390;p58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58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2" name="Google Shape;392;p58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9"/>
          <p:cNvSpPr txBox="1"/>
          <p:nvPr>
            <p:ph type="ctrTitle"/>
          </p:nvPr>
        </p:nvSpPr>
        <p:spPr>
          <a:xfrm>
            <a:off x="665225" y="2018025"/>
            <a:ext cx="73887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F3848"/>
                </a:solidFill>
              </a:rPr>
              <a:t>1.</a:t>
            </a:r>
            <a:endParaRPr>
              <a:solidFill>
                <a:srgbClr val="2F384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Poisoned Minds</a:t>
            </a:r>
            <a:endParaRPr/>
          </a:p>
        </p:txBody>
      </p:sp>
      <p:sp>
        <p:nvSpPr>
          <p:cNvPr id="398" name="Google Shape;398;p59"/>
          <p:cNvSpPr txBox="1"/>
          <p:nvPr>
            <p:ph idx="1" type="subTitle"/>
          </p:nvPr>
        </p:nvSpPr>
        <p:spPr>
          <a:xfrm>
            <a:off x="854250" y="3922275"/>
            <a:ext cx="7643100" cy="9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am I to say that's crazy?   Love will make you blind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0"/>
          <p:cNvSpPr txBox="1"/>
          <p:nvPr>
            <p:ph type="title"/>
          </p:nvPr>
        </p:nvSpPr>
        <p:spPr>
          <a:xfrm>
            <a:off x="832475" y="168450"/>
            <a:ext cx="7951800" cy="9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Protecting the Brand</a:t>
            </a:r>
            <a:endParaRPr/>
          </a:p>
        </p:txBody>
      </p:sp>
      <p:sp>
        <p:nvSpPr>
          <p:cNvPr id="404" name="Google Shape;404;p60"/>
          <p:cNvSpPr txBox="1"/>
          <p:nvPr>
            <p:ph idx="1" type="body"/>
          </p:nvPr>
        </p:nvSpPr>
        <p:spPr>
          <a:xfrm>
            <a:off x="3632400" y="2478800"/>
            <a:ext cx="5389500" cy="37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■"/>
            </a:pPr>
            <a:r>
              <a:rPr lang="en" sz="2400"/>
              <a:t>You ARE your brand.  Every interaction with customers either strengthens or weakens that brand.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 sz="2400"/>
              <a:t>You don’t have to be customer-facing to still have a customer impact.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 sz="2400"/>
              <a:t>Ultimately, your processes, policies, and controls are in place to protect your </a:t>
            </a:r>
            <a:r>
              <a:rPr lang="en" sz="2400"/>
              <a:t>organization</a:t>
            </a:r>
            <a:r>
              <a:rPr lang="en" sz="2400"/>
              <a:t> and its customers.</a:t>
            </a:r>
            <a:endParaRPr sz="2400"/>
          </a:p>
        </p:txBody>
      </p:sp>
      <p:sp>
        <p:nvSpPr>
          <p:cNvPr id="405" name="Google Shape;405;p60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6" name="Google Shape;40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0" y="2225350"/>
            <a:ext cx="3327600" cy="3237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1"/>
          <p:cNvSpPr txBox="1"/>
          <p:nvPr>
            <p:ph type="title"/>
          </p:nvPr>
        </p:nvSpPr>
        <p:spPr>
          <a:xfrm>
            <a:off x="832475" y="168450"/>
            <a:ext cx="7951800" cy="9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Connecting with Customers</a:t>
            </a:r>
            <a:endParaRPr/>
          </a:p>
        </p:txBody>
      </p:sp>
      <p:sp>
        <p:nvSpPr>
          <p:cNvPr id="412" name="Google Shape;412;p61"/>
          <p:cNvSpPr txBox="1"/>
          <p:nvPr>
            <p:ph idx="1" type="body"/>
          </p:nvPr>
        </p:nvSpPr>
        <p:spPr>
          <a:xfrm>
            <a:off x="330150" y="2282100"/>
            <a:ext cx="4403700" cy="42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Seek feedback through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Programs like:</a:t>
            </a:r>
            <a:endParaRPr sz="2400"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■"/>
            </a:pPr>
            <a:r>
              <a:rPr lang="en" sz="2400"/>
              <a:t>Net Promoter Score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 sz="2400"/>
              <a:t>Voice of the Customer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 sz="2400"/>
              <a:t>Customer Success</a:t>
            </a:r>
            <a:endParaRPr sz="2400"/>
          </a:p>
        </p:txBody>
      </p:sp>
      <p:sp>
        <p:nvSpPr>
          <p:cNvPr id="413" name="Google Shape;413;p61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4" name="Google Shape;41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649" y="2205899"/>
            <a:ext cx="4644050" cy="3090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2"/>
          <p:cNvSpPr txBox="1"/>
          <p:nvPr>
            <p:ph type="title"/>
          </p:nvPr>
        </p:nvSpPr>
        <p:spPr>
          <a:xfrm>
            <a:off x="832475" y="168450"/>
            <a:ext cx="7951800" cy="9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D8E80"/>
                </a:solidFill>
              </a:rPr>
              <a:t>Some Helpful Resources - Customers</a:t>
            </a:r>
            <a:endParaRPr>
              <a:solidFill>
                <a:srgbClr val="FD8E80"/>
              </a:solidFill>
            </a:endParaRPr>
          </a:p>
        </p:txBody>
      </p:sp>
      <p:sp>
        <p:nvSpPr>
          <p:cNvPr id="420" name="Google Shape;420;p62"/>
          <p:cNvSpPr txBox="1"/>
          <p:nvPr>
            <p:ph idx="1" type="body"/>
          </p:nvPr>
        </p:nvSpPr>
        <p:spPr>
          <a:xfrm>
            <a:off x="275525" y="1600200"/>
            <a:ext cx="87201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■"/>
            </a:pPr>
            <a:r>
              <a:rPr lang="en" sz="2400" u="sng"/>
              <a:t>The Power of Moments: Why Certain Experiences Have Extraordinary Impact</a:t>
            </a:r>
            <a:r>
              <a:rPr lang="en" sz="2400"/>
              <a:t> - Dan Heath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 sz="2400" u="sng"/>
              <a:t>Customer Success: How Innovative Companies Are Reducing Churn and Growing Recurring Revenue</a:t>
            </a:r>
            <a:r>
              <a:rPr lang="en" sz="2400" u="sng"/>
              <a:t> </a:t>
            </a:r>
            <a:r>
              <a:rPr lang="en" sz="2400"/>
              <a:t>- Steinman, Murphy, &amp; Martinez</a:t>
            </a:r>
            <a:endParaRPr sz="24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62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3"/>
          <p:cNvSpPr txBox="1"/>
          <p:nvPr>
            <p:ph idx="4294967295" type="ctrTitle"/>
          </p:nvPr>
        </p:nvSpPr>
        <p:spPr>
          <a:xfrm>
            <a:off x="685800" y="3101725"/>
            <a:ext cx="6731700" cy="15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BIG CONCEPT - </a:t>
            </a:r>
            <a:r>
              <a:rPr lang="en" sz="3600">
                <a:solidFill>
                  <a:srgbClr val="FFFFFF"/>
                </a:solidFill>
              </a:rPr>
              <a:t>How your culture impacts your customers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427" name="Google Shape;427;p63"/>
          <p:cNvSpPr txBox="1"/>
          <p:nvPr>
            <p:ph idx="4294967295" type="subTitle"/>
          </p:nvPr>
        </p:nvSpPr>
        <p:spPr>
          <a:xfrm>
            <a:off x="131275" y="5286725"/>
            <a:ext cx="85626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/>
              <a:t>The Customer is THE most important part of your business.</a:t>
            </a:r>
            <a:endParaRPr sz="3000"/>
          </a:p>
        </p:txBody>
      </p:sp>
      <p:sp>
        <p:nvSpPr>
          <p:cNvPr id="428" name="Google Shape;428;p63"/>
          <p:cNvSpPr/>
          <p:nvPr/>
        </p:nvSpPr>
        <p:spPr>
          <a:xfrm>
            <a:off x="927338" y="935475"/>
            <a:ext cx="2399400" cy="1921200"/>
          </a:xfrm>
          <a:prstGeom prst="wedgeRectCallout">
            <a:avLst>
              <a:gd fmla="val -32904" name="adj1"/>
              <a:gd fmla="val 66457" name="adj2"/>
            </a:avLst>
          </a:prstGeom>
          <a:noFill/>
          <a:ln cap="flat" cmpd="sng" w="1524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9" name="Google Shape;429;p63"/>
          <p:cNvGrpSpPr/>
          <p:nvPr/>
        </p:nvGrpSpPr>
        <p:grpSpPr>
          <a:xfrm>
            <a:off x="1429659" y="1213136"/>
            <a:ext cx="1308875" cy="1308955"/>
            <a:chOff x="6654650" y="3665275"/>
            <a:chExt cx="409100" cy="409125"/>
          </a:xfrm>
        </p:grpSpPr>
        <p:sp>
          <p:nvSpPr>
            <p:cNvPr id="430" name="Google Shape;430;p63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63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63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4"/>
          <p:cNvSpPr txBox="1"/>
          <p:nvPr>
            <p:ph idx="4294967295" type="title"/>
          </p:nvPr>
        </p:nvSpPr>
        <p:spPr>
          <a:xfrm>
            <a:off x="880050" y="274650"/>
            <a:ext cx="73839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438" name="Google Shape;438;p64"/>
          <p:cNvSpPr txBox="1"/>
          <p:nvPr>
            <p:ph idx="4294967295" type="body"/>
          </p:nvPr>
        </p:nvSpPr>
        <p:spPr>
          <a:xfrm>
            <a:off x="1981200" y="1905000"/>
            <a:ext cx="2631900" cy="17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05768"/>
                </a:solidFill>
              </a:rPr>
              <a:t>Leading</a:t>
            </a:r>
            <a:endParaRPr b="1" sz="2400">
              <a:solidFill>
                <a:srgbClr val="F05768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Model and practice behaviours you want echoed.  Influence wins more friends than Authority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439" name="Google Shape;439;p64"/>
          <p:cNvSpPr txBox="1"/>
          <p:nvPr>
            <p:ph idx="4294967295" type="body"/>
          </p:nvPr>
        </p:nvSpPr>
        <p:spPr>
          <a:xfrm>
            <a:off x="4747964" y="1905000"/>
            <a:ext cx="2631900" cy="17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05768"/>
                </a:solidFill>
              </a:rPr>
              <a:t>Team Culture</a:t>
            </a:r>
            <a:endParaRPr b="1" sz="2400">
              <a:solidFill>
                <a:srgbClr val="F05768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Empower your team to succeed.  Create an environment that attracts and retains </a:t>
            </a:r>
            <a:r>
              <a:rPr lang="en" sz="1200">
                <a:solidFill>
                  <a:srgbClr val="FFFFFF"/>
                </a:solidFill>
              </a:rPr>
              <a:t>strong</a:t>
            </a:r>
            <a:r>
              <a:rPr lang="en" sz="1200">
                <a:solidFill>
                  <a:srgbClr val="FFFFFF"/>
                </a:solidFill>
              </a:rPr>
              <a:t> talent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440" name="Google Shape;440;p64"/>
          <p:cNvSpPr txBox="1"/>
          <p:nvPr>
            <p:ph idx="4294967295" type="body"/>
          </p:nvPr>
        </p:nvSpPr>
        <p:spPr>
          <a:xfrm>
            <a:off x="1981200" y="4114800"/>
            <a:ext cx="2631900" cy="17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05768"/>
                </a:solidFill>
              </a:rPr>
              <a:t>Organizational Culture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Cultivate relationships across the company so you understand your stakeholders and so they </a:t>
            </a:r>
            <a:r>
              <a:rPr lang="en" sz="1200">
                <a:solidFill>
                  <a:srgbClr val="FFFFFF"/>
                </a:solidFill>
              </a:rPr>
              <a:t>understand</a:t>
            </a:r>
            <a:r>
              <a:rPr lang="en" sz="1200">
                <a:solidFill>
                  <a:srgbClr val="FFFFFF"/>
                </a:solidFill>
              </a:rPr>
              <a:t> you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441" name="Google Shape;441;p64"/>
          <p:cNvSpPr txBox="1"/>
          <p:nvPr>
            <p:ph idx="4294967295" type="body"/>
          </p:nvPr>
        </p:nvSpPr>
        <p:spPr>
          <a:xfrm>
            <a:off x="4747964" y="4114800"/>
            <a:ext cx="2631900" cy="17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05768"/>
                </a:solidFill>
              </a:rPr>
              <a:t>Customer-focused Culture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Understand and proactively addressing your customers’ needs 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442" name="Google Shape;442;p64"/>
          <p:cNvSpPr/>
          <p:nvPr/>
        </p:nvSpPr>
        <p:spPr>
          <a:xfrm>
            <a:off x="4878488" y="1549082"/>
            <a:ext cx="383719" cy="383695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64"/>
          <p:cNvGrpSpPr/>
          <p:nvPr/>
        </p:nvGrpSpPr>
        <p:grpSpPr>
          <a:xfrm>
            <a:off x="4884915" y="3742338"/>
            <a:ext cx="370874" cy="387205"/>
            <a:chOff x="3294650" y="3652450"/>
            <a:chExt cx="388350" cy="405450"/>
          </a:xfrm>
        </p:grpSpPr>
        <p:sp>
          <p:nvSpPr>
            <p:cNvPr id="444" name="Google Shape;444;p64"/>
            <p:cNvSpPr/>
            <p:nvPr/>
          </p:nvSpPr>
          <p:spPr>
            <a:xfrm>
              <a:off x="3294650" y="3681775"/>
              <a:ext cx="376150" cy="376125"/>
            </a:xfrm>
            <a:custGeom>
              <a:rect b="b" l="l" r="r" t="t"/>
              <a:pathLst>
                <a:path extrusionOk="0" h="15045" w="15046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64"/>
            <p:cNvSpPr/>
            <p:nvPr/>
          </p:nvSpPr>
          <p:spPr>
            <a:xfrm>
              <a:off x="3494925" y="3760525"/>
              <a:ext cx="188075" cy="97100"/>
            </a:xfrm>
            <a:custGeom>
              <a:rect b="b" l="l" r="r" t="t"/>
              <a:pathLst>
                <a:path extrusionOk="0" h="3884" w="7523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64"/>
            <p:cNvSpPr/>
            <p:nvPr/>
          </p:nvSpPr>
          <p:spPr>
            <a:xfrm>
              <a:off x="3494925" y="3652450"/>
              <a:ext cx="161200" cy="188100"/>
            </a:xfrm>
            <a:custGeom>
              <a:rect b="b" l="l" r="r" t="t"/>
              <a:pathLst>
                <a:path extrusionOk="0" h="7524" w="6448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7" name="Google Shape;447;p64"/>
          <p:cNvGrpSpPr/>
          <p:nvPr/>
        </p:nvGrpSpPr>
        <p:grpSpPr>
          <a:xfrm>
            <a:off x="2112272" y="3724252"/>
            <a:ext cx="423352" cy="423375"/>
            <a:chOff x="570875" y="4322250"/>
            <a:chExt cx="443300" cy="443325"/>
          </a:xfrm>
        </p:grpSpPr>
        <p:sp>
          <p:nvSpPr>
            <p:cNvPr id="448" name="Google Shape;448;p64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64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64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64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2" name="Google Shape;452;p64"/>
          <p:cNvGrpSpPr/>
          <p:nvPr/>
        </p:nvGrpSpPr>
        <p:grpSpPr>
          <a:xfrm>
            <a:off x="2140413" y="1522848"/>
            <a:ext cx="409361" cy="436172"/>
            <a:chOff x="5970800" y="1619250"/>
            <a:chExt cx="428650" cy="456725"/>
          </a:xfrm>
        </p:grpSpPr>
        <p:sp>
          <p:nvSpPr>
            <p:cNvPr id="453" name="Google Shape;453;p64"/>
            <p:cNvSpPr/>
            <p:nvPr/>
          </p:nvSpPr>
          <p:spPr>
            <a:xfrm>
              <a:off x="5970800" y="1674200"/>
              <a:ext cx="377975" cy="377950"/>
            </a:xfrm>
            <a:custGeom>
              <a:rect b="b" l="l" r="r" t="t"/>
              <a:pathLst>
                <a:path extrusionOk="0" h="15118" w="15119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64"/>
            <p:cNvSpPr/>
            <p:nvPr/>
          </p:nvSpPr>
          <p:spPr>
            <a:xfrm>
              <a:off x="6068500" y="1771875"/>
              <a:ext cx="182575" cy="182600"/>
            </a:xfrm>
            <a:custGeom>
              <a:rect b="b" l="l" r="r" t="t"/>
              <a:pathLst>
                <a:path extrusionOk="0" h="7304" w="7303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64"/>
            <p:cNvSpPr/>
            <p:nvPr/>
          </p:nvSpPr>
          <p:spPr>
            <a:xfrm>
              <a:off x="5981175" y="2005125"/>
              <a:ext cx="75125" cy="70850"/>
            </a:xfrm>
            <a:custGeom>
              <a:rect b="b" l="l" r="r" t="t"/>
              <a:pathLst>
                <a:path extrusionOk="0" h="2834" w="3005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64"/>
            <p:cNvSpPr/>
            <p:nvPr/>
          </p:nvSpPr>
          <p:spPr>
            <a:xfrm>
              <a:off x="6263875" y="2005125"/>
              <a:ext cx="74525" cy="70850"/>
            </a:xfrm>
            <a:custGeom>
              <a:rect b="b" l="l" r="r" t="t"/>
              <a:pathLst>
                <a:path extrusionOk="0" h="2834" w="2981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64"/>
            <p:cNvSpPr/>
            <p:nvPr/>
          </p:nvSpPr>
          <p:spPr>
            <a:xfrm>
              <a:off x="6147875" y="1619250"/>
              <a:ext cx="251575" cy="255850"/>
            </a:xfrm>
            <a:custGeom>
              <a:rect b="b" l="l" r="r" t="t"/>
              <a:pathLst>
                <a:path extrusionOk="0" h="10234" w="10063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8" name="Google Shape;458;p64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5"/>
          <p:cNvSpPr txBox="1"/>
          <p:nvPr>
            <p:ph idx="4294967295" type="ctrTitle"/>
          </p:nvPr>
        </p:nvSpPr>
        <p:spPr>
          <a:xfrm>
            <a:off x="4146975" y="865700"/>
            <a:ext cx="4782900" cy="10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6CF3CE"/>
                </a:solidFill>
              </a:rPr>
              <a:t>Thanks!</a:t>
            </a:r>
            <a:endParaRPr sz="6000">
              <a:solidFill>
                <a:srgbClr val="6CF3CE"/>
              </a:solidFill>
            </a:endParaRPr>
          </a:p>
        </p:txBody>
      </p:sp>
      <p:sp>
        <p:nvSpPr>
          <p:cNvPr id="464" name="Google Shape;464;p65"/>
          <p:cNvSpPr txBox="1"/>
          <p:nvPr>
            <p:ph idx="4294967295" type="subTitle"/>
          </p:nvPr>
        </p:nvSpPr>
        <p:spPr>
          <a:xfrm>
            <a:off x="4361100" y="1802300"/>
            <a:ext cx="47829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</a:rPr>
              <a:t>Any questions?</a:t>
            </a:r>
            <a:endParaRPr b="1" sz="3600">
              <a:solidFill>
                <a:srgbClr val="FFFFFF"/>
              </a:solidFill>
            </a:endParaRPr>
          </a:p>
        </p:txBody>
      </p:sp>
      <p:sp>
        <p:nvSpPr>
          <p:cNvPr id="465" name="Google Shape;465;p65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6" name="Google Shape;466;p65"/>
          <p:cNvSpPr txBox="1"/>
          <p:nvPr/>
        </p:nvSpPr>
        <p:spPr>
          <a:xfrm>
            <a:off x="5337075" y="5267900"/>
            <a:ext cx="35928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CRob_at_RedHat_dot_com</a:t>
            </a:r>
            <a:endParaRPr sz="180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@RedHatCRob</a:t>
            </a:r>
            <a:endParaRPr sz="180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pic>
        <p:nvPicPr>
          <p:cNvPr id="467" name="Google Shape;46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2025" y="5280213"/>
            <a:ext cx="352775" cy="35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2025" y="5768575"/>
            <a:ext cx="352775" cy="35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975" y="734300"/>
            <a:ext cx="2955501" cy="2397900"/>
          </a:xfrm>
          <a:prstGeom prst="rect">
            <a:avLst/>
          </a:prstGeom>
          <a:noFill/>
          <a:ln cap="flat" cmpd="sng" w="114300">
            <a:solidFill>
              <a:srgbClr val="6CF3CE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/>
          <p:nvPr>
            <p:ph idx="1" type="body"/>
          </p:nvPr>
        </p:nvSpPr>
        <p:spPr>
          <a:xfrm>
            <a:off x="810450" y="3095125"/>
            <a:ext cx="7523100" cy="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 is culture and why is it important?</a:t>
            </a:r>
            <a:endParaRPr/>
          </a:p>
        </p:txBody>
      </p:sp>
      <p:sp>
        <p:nvSpPr>
          <p:cNvPr id="165" name="Google Shape;165;p30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30"/>
          <p:cNvSpPr txBox="1"/>
          <p:nvPr/>
        </p:nvSpPr>
        <p:spPr>
          <a:xfrm>
            <a:off x="419750" y="4101825"/>
            <a:ext cx="8274300" cy="15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ource Sans Pro"/>
                <a:ea typeface="Source Sans Pro"/>
                <a:cs typeface="Source Sans Pro"/>
                <a:sym typeface="Source Sans Pro"/>
              </a:rPr>
              <a:t>“Culture is the work environment that you supply for employees. Employees are motivated and most satisfied when their needs and values are consistent with those manifested in your workplace.”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ource Sans Pro"/>
                <a:ea typeface="Source Sans Pro"/>
                <a:cs typeface="Source Sans Pro"/>
                <a:sym typeface="Source Sans Pro"/>
              </a:rPr>
              <a:t>Source: </a:t>
            </a:r>
            <a:r>
              <a:rPr lang="en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https://www.thebalancecareers.com/what-makes-up-your-company-culture-1918816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67" name="Google Shape;16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9256" y="304800"/>
            <a:ext cx="4185488" cy="279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6"/>
          <p:cNvSpPr txBox="1"/>
          <p:nvPr>
            <p:ph type="title"/>
          </p:nvPr>
        </p:nvSpPr>
        <p:spPr>
          <a:xfrm>
            <a:off x="832475" y="168450"/>
            <a:ext cx="7951800" cy="973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Leading by example</a:t>
            </a:r>
            <a:endParaRPr/>
          </a:p>
        </p:txBody>
      </p:sp>
      <p:sp>
        <p:nvSpPr>
          <p:cNvPr id="475" name="Google Shape;475;p66"/>
          <p:cNvSpPr txBox="1"/>
          <p:nvPr>
            <p:ph idx="1" type="body"/>
          </p:nvPr>
        </p:nvSpPr>
        <p:spPr>
          <a:xfrm>
            <a:off x="183725" y="1610700"/>
            <a:ext cx="4113900" cy="44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Your team and your </a:t>
            </a:r>
            <a:r>
              <a:rPr lang="en" sz="2400"/>
              <a:t>partners</a:t>
            </a:r>
            <a:r>
              <a:rPr lang="en" sz="2400"/>
              <a:t> will look to you, how you conduct yourself,  and respond back in kind.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Leaders communicate well, collaborate with peers to achieve shared goals, and have a holistic vision how they fit into the larger </a:t>
            </a:r>
            <a:r>
              <a:rPr lang="en" sz="2400"/>
              <a:t>organizational</a:t>
            </a:r>
            <a:r>
              <a:rPr lang="en" sz="2400"/>
              <a:t> structure/mission.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76" name="Google Shape;476;p66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7" name="Google Shape;47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0050" y="1294350"/>
            <a:ext cx="4541550" cy="490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7"/>
          <p:cNvSpPr/>
          <p:nvPr/>
        </p:nvSpPr>
        <p:spPr>
          <a:xfrm>
            <a:off x="549601" y="517200"/>
            <a:ext cx="3069000" cy="2457300"/>
          </a:xfrm>
          <a:prstGeom prst="wedgeRectCallout">
            <a:avLst>
              <a:gd fmla="val 33489" name="adj1"/>
              <a:gd fmla="val 69190" name="adj2"/>
            </a:avLst>
          </a:prstGeom>
          <a:solidFill>
            <a:srgbClr val="2F3848">
              <a:alpha val="71540"/>
            </a:srgbClr>
          </a:solidFill>
          <a:ln cap="flat" cmpd="sng" w="1524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D8E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Want big impact?</a:t>
            </a:r>
            <a:endParaRPr b="1" sz="2400">
              <a:solidFill>
                <a:srgbClr val="FD8E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 big image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83" name="Google Shape;48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6712076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67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C5B9"/>
                </a:solidFill>
              </a:rPr>
              <a:t>‹#›</a:t>
            </a:fld>
            <a:endParaRPr>
              <a:solidFill>
                <a:srgbClr val="00C5B9"/>
              </a:solidFill>
            </a:endParaRPr>
          </a:p>
        </p:txBody>
      </p:sp>
      <p:sp>
        <p:nvSpPr>
          <p:cNvPr id="485" name="Google Shape;485;p67"/>
          <p:cNvSpPr txBox="1"/>
          <p:nvPr/>
        </p:nvSpPr>
        <p:spPr>
          <a:xfrm>
            <a:off x="1647775" y="152400"/>
            <a:ext cx="56124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Assembling your Avengers</a:t>
            </a:r>
            <a:endParaRPr b="1" sz="3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>
            <p:ph type="ctrTitle"/>
          </p:nvPr>
        </p:nvSpPr>
        <p:spPr>
          <a:xfrm>
            <a:off x="665225" y="2018025"/>
            <a:ext cx="73887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F3848"/>
                </a:solidFill>
              </a:rPr>
              <a:t>1.</a:t>
            </a:r>
            <a:endParaRPr>
              <a:solidFill>
                <a:srgbClr val="2F384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you’re going down that street</a:t>
            </a:r>
            <a:endParaRPr/>
          </a:p>
        </p:txBody>
      </p:sp>
      <p:sp>
        <p:nvSpPr>
          <p:cNvPr id="173" name="Google Shape;173;p31"/>
          <p:cNvSpPr txBox="1"/>
          <p:nvPr>
            <p:ph idx="1" type="subTitle"/>
          </p:nvPr>
        </p:nvSpPr>
        <p:spPr>
          <a:xfrm>
            <a:off x="854249" y="3922275"/>
            <a:ext cx="4856700" cy="9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running an infosec program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>
            <p:ph idx="1" type="body"/>
          </p:nvPr>
        </p:nvSpPr>
        <p:spPr>
          <a:xfrm>
            <a:off x="457200" y="2859075"/>
            <a:ext cx="3994500" cy="3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Information Security is a challenging, often-thankless job.  Your success is generally measured by things NOT happening.</a:t>
            </a:r>
            <a:endParaRPr/>
          </a:p>
        </p:txBody>
      </p:sp>
      <p:sp>
        <p:nvSpPr>
          <p:cNvPr id="179" name="Google Shape;179;p32"/>
          <p:cNvSpPr txBox="1"/>
          <p:nvPr>
            <p:ph type="title"/>
          </p:nvPr>
        </p:nvSpPr>
        <p:spPr>
          <a:xfrm>
            <a:off x="832475" y="168450"/>
            <a:ext cx="7951800" cy="9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Easy Days</a:t>
            </a:r>
            <a:endParaRPr/>
          </a:p>
        </p:txBody>
      </p:sp>
      <p:sp>
        <p:nvSpPr>
          <p:cNvPr id="180" name="Google Shape;180;p32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1" name="Google Shape;1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0350" y="1281250"/>
            <a:ext cx="3537850" cy="531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>
            <p:ph idx="1" type="body"/>
          </p:nvPr>
        </p:nvSpPr>
        <p:spPr>
          <a:xfrm>
            <a:off x="810450" y="3095125"/>
            <a:ext cx="7523100" cy="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Let’s all avoid being THAT guy</a:t>
            </a:r>
            <a:endParaRPr/>
          </a:p>
        </p:txBody>
      </p:sp>
      <p:sp>
        <p:nvSpPr>
          <p:cNvPr id="187" name="Google Shape;187;p33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8" name="Google Shape;1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644" y="471900"/>
            <a:ext cx="4418712" cy="248552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3"/>
          <p:cNvSpPr txBox="1"/>
          <p:nvPr/>
        </p:nvSpPr>
        <p:spPr>
          <a:xfrm>
            <a:off x="1311425" y="4101825"/>
            <a:ext cx="6805500" cy="15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ource Sans Pro"/>
                <a:ea typeface="Source Sans Pro"/>
                <a:cs typeface="Source Sans Pro"/>
                <a:sym typeface="Source Sans Pro"/>
              </a:rPr>
              <a:t>InfoSec has cultivated the reputation of being the “Department of NO!”  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ource Sans Pro"/>
                <a:ea typeface="Source Sans Pro"/>
                <a:cs typeface="Source Sans Pro"/>
                <a:sym typeface="Source Sans Pro"/>
              </a:rPr>
              <a:t>This is portrayed in fiction, film, and countless blogs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ource Sans Pro"/>
                <a:ea typeface="Source Sans Pro"/>
                <a:cs typeface="Source Sans Pro"/>
                <a:sym typeface="Source Sans Pro"/>
              </a:rPr>
              <a:t>To be effective in growing your Culture of Security, YOU must lead by example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>
            <p:ph type="title"/>
          </p:nvPr>
        </p:nvSpPr>
        <p:spPr>
          <a:xfrm>
            <a:off x="832475" y="168450"/>
            <a:ext cx="7951800" cy="973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Layers of Culture</a:t>
            </a:r>
            <a:endParaRPr/>
          </a:p>
        </p:txBody>
      </p:sp>
      <p:sp>
        <p:nvSpPr>
          <p:cNvPr id="195" name="Google Shape;195;p34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" name="Google Shape;1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813" y="1278200"/>
            <a:ext cx="5462375" cy="491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>
            <p:ph type="title"/>
          </p:nvPr>
        </p:nvSpPr>
        <p:spPr>
          <a:xfrm>
            <a:off x="832475" y="168450"/>
            <a:ext cx="7951800" cy="973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Shadow</a:t>
            </a:r>
            <a:endParaRPr/>
          </a:p>
        </p:txBody>
      </p:sp>
      <p:sp>
        <p:nvSpPr>
          <p:cNvPr id="202" name="Google Shape;202;p35"/>
          <p:cNvSpPr txBox="1"/>
          <p:nvPr>
            <p:ph idx="1" type="body"/>
          </p:nvPr>
        </p:nvSpPr>
        <p:spPr>
          <a:xfrm>
            <a:off x="4846350" y="2043850"/>
            <a:ext cx="4005000" cy="37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Your attitude and outlook directly affect your team and interactions with all of your customers. 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YOU set the tone for everything that follows.</a:t>
            </a:r>
            <a:endParaRPr sz="2400"/>
          </a:p>
        </p:txBody>
      </p:sp>
      <p:sp>
        <p:nvSpPr>
          <p:cNvPr id="203" name="Google Shape;203;p35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4" name="Google Shape;2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450" y="1584475"/>
            <a:ext cx="4232800" cy="456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nedick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Ragoz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